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9" r:id="rId2"/>
    <p:sldId id="318" r:id="rId3"/>
    <p:sldId id="323" r:id="rId4"/>
    <p:sldId id="317" r:id="rId5"/>
    <p:sldId id="313" r:id="rId6"/>
    <p:sldId id="297" r:id="rId7"/>
    <p:sldId id="298" r:id="rId8"/>
    <p:sldId id="300" r:id="rId9"/>
    <p:sldId id="315" r:id="rId10"/>
    <p:sldId id="314" r:id="rId11"/>
    <p:sldId id="316" r:id="rId12"/>
    <p:sldId id="340" r:id="rId13"/>
    <p:sldId id="320" r:id="rId14"/>
    <p:sldId id="321" r:id="rId15"/>
    <p:sldId id="322" r:id="rId16"/>
    <p:sldId id="331" r:id="rId17"/>
    <p:sldId id="345" r:id="rId18"/>
    <p:sldId id="326" r:id="rId19"/>
    <p:sldId id="329" r:id="rId20"/>
    <p:sldId id="325" r:id="rId21"/>
    <p:sldId id="346" r:id="rId22"/>
    <p:sldId id="343" r:id="rId23"/>
    <p:sldId id="344" r:id="rId24"/>
    <p:sldId id="351" r:id="rId25"/>
    <p:sldId id="350" r:id="rId26"/>
    <p:sldId id="347" r:id="rId27"/>
    <p:sldId id="348" r:id="rId28"/>
    <p:sldId id="33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656"/>
    <a:srgbClr val="A071CB"/>
    <a:srgbClr val="CEB5FE"/>
    <a:srgbClr val="756F95"/>
    <a:srgbClr val="8B7B00"/>
    <a:srgbClr val="946F5D"/>
    <a:srgbClr val="01576C"/>
    <a:srgbClr val="7C72AF"/>
    <a:srgbClr val="664A61"/>
    <a:srgbClr val="AB8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0" autoAdjust="0"/>
    <p:restoredTop sz="92040" autoAdjust="0"/>
  </p:normalViewPr>
  <p:slideViewPr>
    <p:cSldViewPr snapToGrid="0">
      <p:cViewPr varScale="1">
        <p:scale>
          <a:sx n="78" d="100"/>
          <a:sy n="78" d="100"/>
        </p:scale>
        <p:origin x="114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E919A-9219-4AC5-A80B-4F834244F857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B9AD8-A6D1-4E48-85C2-C3ADB3E36B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9AD8-A6D1-4E48-85C2-C3ADB3E36BC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8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9AD8-A6D1-4E48-85C2-C3ADB3E36BC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06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9AD8-A6D1-4E48-85C2-C3ADB3E36BC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4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получится – сделать фон – текстурным деревом, как на прошлых фото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9AD8-A6D1-4E48-85C2-C3ADB3E36BC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2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+3815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B9AD8-A6D1-4E48-85C2-C3ADB3E36BC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86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+3815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B9AD8-A6D1-4E48-85C2-C3ADB3E36BC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57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B9AD8-A6D1-4E48-85C2-C3ADB3E36BC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41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D6C9B-AB1B-4037-AC43-6281FA7DA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B0F922-C1C5-4D60-8A24-953BFCD2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A7366E-837A-44A5-B2C4-34F8E750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C0E-2229-4AF7-B6DC-F6741EC31E4F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4C8388-583B-4C6D-9D50-B0477DEF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5EF848-E593-4DD7-9971-2CCFFE90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B46-51DE-4366-9FE1-126E98085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0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7B3C9-6303-4D02-BD71-B69AFFBB5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1BE89B-38E3-44EB-A45F-6F600C977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7C4EE7-3C1A-4B11-AD9C-27DAA4A51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C0E-2229-4AF7-B6DC-F6741EC31E4F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F197C8-5CD5-4A8F-B615-3AAD3CED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C7858E-AE5C-41AA-BC14-0F3F78D5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B46-51DE-4366-9FE1-126E98085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0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248061-D8FA-4FA2-8C77-3564E04B0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8E79F0-99D3-4E73-A4D7-6E033ACDB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DE3989-D7C4-4F8A-AAB9-21FFC6D79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C0E-2229-4AF7-B6DC-F6741EC31E4F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A09AF-A1CE-4108-81CD-C04EA5DD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6E4EF-798A-416F-9495-29607A2D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B46-51DE-4366-9FE1-126E98085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22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2A0C8-563C-43A7-A511-CA04898B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A7C565-85E0-41C7-857A-2D19466D1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3FC973-CBC2-4A6D-B5D6-A47F31C8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C0E-2229-4AF7-B6DC-F6741EC31E4F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C5ADD-070F-4995-84FC-54E213589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2E6181-E3AA-4998-AA60-CCFA2C6E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B46-51DE-4366-9FE1-126E98085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2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3FBD6-9151-4CBE-8CDE-B30AE536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C304CA-3A89-4517-9A59-9840A4664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3F9B2C-8D1A-461B-A789-1CE9D0B2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C0E-2229-4AF7-B6DC-F6741EC31E4F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A7451-8E73-4C0A-A4FA-45D3D51B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7D44E7-29C9-46F9-A782-6F5D0BE9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B46-51DE-4366-9FE1-126E98085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0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A1393-DAD9-46DE-9BFD-E04481840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39365B-D192-4DAB-ADC2-6D7666342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20782B-1876-40C0-AC21-21CD85811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1DD662-9AB2-4A2D-B412-63CF2580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C0E-2229-4AF7-B6DC-F6741EC31E4F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31FBC8-B0F5-4A0D-96D8-3104C445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7CF4E3-9004-4987-BDEF-53D0770D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B46-51DE-4366-9FE1-126E98085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8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16E13-9AF0-4B54-A330-B090F9E0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CF5A3A-6A91-4AAC-A0FE-474B43166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83653A-198A-4C75-B9F9-72BAF9DC5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7E4F41-FAAD-4556-B541-0E3EDB786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F8735B-59C2-403B-9BEA-1166D027C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31F711-A767-4334-A8BE-D557894B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C0E-2229-4AF7-B6DC-F6741EC31E4F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D62DA1-0118-4EA9-8D3B-46C0850A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1139C8-27B2-4E08-A767-74714D66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B46-51DE-4366-9FE1-126E98085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9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D8E54-061C-4440-A7FE-3E5FEFFC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9F2BA9-F3CD-424B-9CE9-CDF784A9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C0E-2229-4AF7-B6DC-F6741EC31E4F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9683DC-270B-42AE-A9EB-74746F1DF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29DBD4-6920-4749-97A7-2BF7A577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B46-51DE-4366-9FE1-126E98085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7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DBFB03-1284-476E-A4E9-F9A6719D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C0E-2229-4AF7-B6DC-F6741EC31E4F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417DEF-6037-497F-93C4-9E500E93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5BF77D-4F22-414F-9A67-6D04AB71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B46-51DE-4366-9FE1-126E98085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1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C579F-DAD6-43CA-BF61-1DB07FD0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FB2567-7F24-41B0-9EA7-A0917FB6F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9F2258-8C87-4D48-B40D-C7D28EB16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EAF024-83A4-4232-869E-3157C1A8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C0E-2229-4AF7-B6DC-F6741EC31E4F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87966C-85AA-45A5-AA8B-45645A3B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39FF50-039F-4948-B9F2-E67D22B8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B46-51DE-4366-9FE1-126E98085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4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CD3A5-BA73-4330-AF5D-C2F7A03A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D20513-9085-42B3-A220-1C672C4DA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54AF99-85CC-40FF-9CBD-C5C5ED6A4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C71FCC-85B9-40C7-8C26-C53DA7F1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C0E-2229-4AF7-B6DC-F6741EC31E4F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8B7809-DB61-4FBE-B6BE-7367AFE2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6E3A07-7A62-441A-8B10-047C3558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0B46-51DE-4366-9FE1-126E98085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4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A0BBB-A21D-42FD-A3C4-EC91FF5D6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6BA507-C395-4D8A-A36D-DD6CA3402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D62616-CA9B-4124-AC21-E3786C7AD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AC0E-2229-4AF7-B6DC-F6741EC31E4F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EA90EC-EC34-48EE-ACE2-693C45289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2A8840-F69F-488E-A5E9-AF89C26BC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50B46-51DE-4366-9FE1-126E98085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6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eangifts.ru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E66218-3D4E-496B-A1BA-947DA5545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94B7870-C10A-46E0-95BB-B2D317E907B8}"/>
              </a:ext>
            </a:extLst>
          </p:cNvPr>
          <p:cNvSpPr/>
          <p:nvPr/>
        </p:nvSpPr>
        <p:spPr>
          <a:xfrm>
            <a:off x="0" y="6550601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12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F94B5A-26E1-4287-9A46-9C724F1DE0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" y="0"/>
            <a:ext cx="12189993" cy="685800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F7768321-EADB-4B64-8DB1-476DFD416DEC}"/>
              </a:ext>
            </a:extLst>
          </p:cNvPr>
          <p:cNvSpPr/>
          <p:nvPr/>
        </p:nvSpPr>
        <p:spPr>
          <a:xfrm>
            <a:off x="4612749" y="506190"/>
            <a:ext cx="1000840" cy="1000840"/>
          </a:xfrm>
          <a:prstGeom prst="ellipse">
            <a:avLst/>
          </a:prstGeom>
          <a:solidFill>
            <a:srgbClr val="47231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BFC1426-5E8A-404A-8511-33AFE47D714C}"/>
              </a:ext>
            </a:extLst>
          </p:cNvPr>
          <p:cNvSpPr/>
          <p:nvPr/>
        </p:nvSpPr>
        <p:spPr>
          <a:xfrm>
            <a:off x="4790614" y="825205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5045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E03DB0B-BA08-45F2-B738-E2F626AC9B98}"/>
              </a:ext>
            </a:extLst>
          </p:cNvPr>
          <p:cNvSpPr/>
          <p:nvPr/>
        </p:nvSpPr>
        <p:spPr>
          <a:xfrm>
            <a:off x="5700086" y="715487"/>
            <a:ext cx="2070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Набор для сыра </a:t>
            </a:r>
          </a:p>
          <a:p>
            <a:r>
              <a:rPr lang="ru-RU" dirty="0">
                <a:latin typeface="+mj-lt"/>
              </a:rPr>
              <a:t>«</a:t>
            </a:r>
            <a:r>
              <a:rPr lang="en-US" dirty="0">
                <a:latin typeface="+mj-lt"/>
              </a:rPr>
              <a:t>Chief of cheese</a:t>
            </a:r>
            <a:r>
              <a:rPr lang="ru-RU" dirty="0">
                <a:latin typeface="+mj-lt"/>
              </a:rPr>
              <a:t>»</a:t>
            </a:r>
            <a:br>
              <a:rPr lang="ru-RU" dirty="0"/>
            </a:b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400FAE8-281E-4E6A-99E3-9BB94579D512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7C1390-F95E-4FE3-9355-D74A0273901B}"/>
              </a:ext>
            </a:extLst>
          </p:cNvPr>
          <p:cNvSpPr txBox="1"/>
          <p:nvPr/>
        </p:nvSpPr>
        <p:spPr>
          <a:xfrm>
            <a:off x="5699846" y="1322364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Прайс: 1 299 руб. </a:t>
            </a:r>
          </a:p>
        </p:txBody>
      </p:sp>
    </p:spTree>
    <p:extLst>
      <p:ext uri="{BB962C8B-B14F-4D97-AF65-F5344CB8AC3E}">
        <p14:creationId xmlns:p14="http://schemas.microsoft.com/office/powerpoint/2010/main" val="155433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063481-220F-46F9-A1FE-999C782514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" y="0"/>
            <a:ext cx="12191226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BA8FEA55-BE01-47E0-A718-34C8173D344E}"/>
              </a:ext>
            </a:extLst>
          </p:cNvPr>
          <p:cNvSpPr/>
          <p:nvPr/>
        </p:nvSpPr>
        <p:spPr>
          <a:xfrm>
            <a:off x="2590518" y="381565"/>
            <a:ext cx="1000840" cy="1000840"/>
          </a:xfrm>
          <a:prstGeom prst="ellipse">
            <a:avLst/>
          </a:prstGeom>
          <a:solidFill>
            <a:srgbClr val="197FB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AE8D4C-D726-4B4B-889F-B179CE400ADB}"/>
              </a:ext>
            </a:extLst>
          </p:cNvPr>
          <p:cNvSpPr/>
          <p:nvPr/>
        </p:nvSpPr>
        <p:spPr>
          <a:xfrm>
            <a:off x="2768383" y="697319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5043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67586F-AFA2-47A7-AF1C-B80431856815}"/>
              </a:ext>
            </a:extLst>
          </p:cNvPr>
          <p:cNvSpPr/>
          <p:nvPr/>
        </p:nvSpPr>
        <p:spPr>
          <a:xfrm>
            <a:off x="3591357" y="665002"/>
            <a:ext cx="2504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Набор для сыра и вина 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«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Gourmet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»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в футляре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1C87E1-6E91-4466-B2BC-73DD85856431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B62E1-71CF-4967-8837-2FEAE47ACC95}"/>
              </a:ext>
            </a:extLst>
          </p:cNvPr>
          <p:cNvSpPr txBox="1"/>
          <p:nvPr/>
        </p:nvSpPr>
        <p:spPr>
          <a:xfrm>
            <a:off x="3591356" y="1300703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Прайс: 1 999 руб. </a:t>
            </a:r>
          </a:p>
        </p:txBody>
      </p:sp>
    </p:spTree>
    <p:extLst>
      <p:ext uri="{BB962C8B-B14F-4D97-AF65-F5344CB8AC3E}">
        <p14:creationId xmlns:p14="http://schemas.microsoft.com/office/powerpoint/2010/main" val="379592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5FEA0A-3B1B-4290-A798-1B4CF0E64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89" r="-355"/>
          <a:stretch/>
        </p:blipFill>
        <p:spPr>
          <a:xfrm>
            <a:off x="0" y="0"/>
            <a:ext cx="7494103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43D1AF3-389C-4722-8BDA-BE442049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673"/>
          <a:stretch/>
        </p:blipFill>
        <p:spPr>
          <a:xfrm>
            <a:off x="7917941" y="0"/>
            <a:ext cx="4274059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8FD1D519-D878-4FB4-A6CC-A73163588B27}"/>
              </a:ext>
            </a:extLst>
          </p:cNvPr>
          <p:cNvSpPr/>
          <p:nvPr/>
        </p:nvSpPr>
        <p:spPr>
          <a:xfrm>
            <a:off x="3644434" y="567830"/>
            <a:ext cx="1000840" cy="1000840"/>
          </a:xfrm>
          <a:prstGeom prst="ellipse">
            <a:avLst/>
          </a:prstGeom>
          <a:solidFill>
            <a:srgbClr val="E164A3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AEFDA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ECA953-B447-40A0-8811-D27F82E948B1}"/>
              </a:ext>
            </a:extLst>
          </p:cNvPr>
          <p:cNvSpPr/>
          <p:nvPr/>
        </p:nvSpPr>
        <p:spPr>
          <a:xfrm>
            <a:off x="3822299" y="883584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7443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C51CAE-0340-44E6-BF15-78AB4991E777}"/>
              </a:ext>
            </a:extLst>
          </p:cNvPr>
          <p:cNvSpPr/>
          <p:nvPr/>
        </p:nvSpPr>
        <p:spPr>
          <a:xfrm>
            <a:off x="4645274" y="652751"/>
            <a:ext cx="2504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Лампа с беспроводным зарядным устройством</a:t>
            </a:r>
          </a:p>
          <a:p>
            <a:r>
              <a:rPr lang="ru-RU" dirty="0"/>
              <a:t>"</a:t>
            </a:r>
            <a:r>
              <a:rPr lang="en-US" dirty="0">
                <a:latin typeface="+mj-lt"/>
              </a:rPr>
              <a:t>Spotlight</a:t>
            </a:r>
            <a:r>
              <a:rPr lang="ru-RU" dirty="0"/>
              <a:t>"</a:t>
            </a:r>
            <a:br>
              <a:rPr lang="ru-RU" dirty="0"/>
            </a:b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8DCFB46-B1FA-4A3F-8F77-45B6EF62F813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B6822E-B94B-4BA2-849E-33A97625FFF6}"/>
              </a:ext>
            </a:extLst>
          </p:cNvPr>
          <p:cNvSpPr txBox="1"/>
          <p:nvPr/>
        </p:nvSpPr>
        <p:spPr>
          <a:xfrm>
            <a:off x="4645274" y="1568669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Прайс: 1 699 руб. </a:t>
            </a:r>
          </a:p>
        </p:txBody>
      </p:sp>
    </p:spTree>
    <p:extLst>
      <p:ext uri="{BB962C8B-B14F-4D97-AF65-F5344CB8AC3E}">
        <p14:creationId xmlns:p14="http://schemas.microsoft.com/office/powerpoint/2010/main" val="2775594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F813E0-88CB-4791-A071-C9F44E2A0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4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99D765B4-8C19-4658-B6F3-D56E27369C37}"/>
              </a:ext>
            </a:extLst>
          </p:cNvPr>
          <p:cNvSpPr/>
          <p:nvPr/>
        </p:nvSpPr>
        <p:spPr>
          <a:xfrm>
            <a:off x="4090781" y="1082829"/>
            <a:ext cx="1000840" cy="1000840"/>
          </a:xfrm>
          <a:prstGeom prst="ellipse">
            <a:avLst/>
          </a:prstGeom>
          <a:solidFill>
            <a:srgbClr val="101A1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4C4026-DF49-486D-8D02-2CC4B7F1C974}"/>
              </a:ext>
            </a:extLst>
          </p:cNvPr>
          <p:cNvSpPr/>
          <p:nvPr/>
        </p:nvSpPr>
        <p:spPr>
          <a:xfrm>
            <a:off x="4268646" y="1412432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9608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C08551-01EF-4D0B-BC7D-157713AD84BD}"/>
              </a:ext>
            </a:extLst>
          </p:cNvPr>
          <p:cNvSpPr/>
          <p:nvPr/>
        </p:nvSpPr>
        <p:spPr>
          <a:xfrm>
            <a:off x="5091621" y="1181600"/>
            <a:ext cx="6709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+mj-lt"/>
              </a:rPr>
              <a:t>Bluetooth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колонка-подставка "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Smart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Sound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" с беспроводным (10W) зарядным устройством и подсветкой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79FD30-B2A1-4EB5-85A6-1323E5BD2C50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B0F835-4C2E-4F94-A0BF-CF2BA66D919C}"/>
              </a:ext>
            </a:extLst>
          </p:cNvPr>
          <p:cNvSpPr txBox="1"/>
          <p:nvPr/>
        </p:nvSpPr>
        <p:spPr>
          <a:xfrm>
            <a:off x="5125972" y="1899003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Прайс:  ____ руб. </a:t>
            </a:r>
          </a:p>
        </p:txBody>
      </p:sp>
    </p:spTree>
    <p:extLst>
      <p:ext uri="{BB962C8B-B14F-4D97-AF65-F5344CB8AC3E}">
        <p14:creationId xmlns:p14="http://schemas.microsoft.com/office/powerpoint/2010/main" val="362152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888F8DC-A1A9-4EEE-88B2-2660BB6CE7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" y="0"/>
            <a:ext cx="12191455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DE173852-F452-4FA9-86A6-A3F4D41DC1B2}"/>
              </a:ext>
            </a:extLst>
          </p:cNvPr>
          <p:cNvSpPr/>
          <p:nvPr/>
        </p:nvSpPr>
        <p:spPr>
          <a:xfrm>
            <a:off x="4118769" y="1049733"/>
            <a:ext cx="1000840" cy="1000840"/>
          </a:xfrm>
          <a:prstGeom prst="ellipse">
            <a:avLst/>
          </a:prstGeom>
          <a:solidFill>
            <a:srgbClr val="5C681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068611-C290-4B52-9FAE-695FE3851F1A}"/>
              </a:ext>
            </a:extLst>
          </p:cNvPr>
          <p:cNvSpPr/>
          <p:nvPr/>
        </p:nvSpPr>
        <p:spPr>
          <a:xfrm>
            <a:off x="4296634" y="1365487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5412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4B48CD-25E4-4721-97DF-3B07A545AFB4}"/>
              </a:ext>
            </a:extLst>
          </p:cNvPr>
          <p:cNvSpPr/>
          <p:nvPr/>
        </p:nvSpPr>
        <p:spPr>
          <a:xfrm>
            <a:off x="5119608" y="1333170"/>
            <a:ext cx="3397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Увлажнитель воздуха "</a:t>
            </a:r>
            <a:r>
              <a:rPr lang="ru-RU" dirty="0" err="1">
                <a:latin typeface="+mj-lt"/>
              </a:rPr>
              <a:t>Breeze</a:t>
            </a:r>
            <a:r>
              <a:rPr lang="ru-RU" dirty="0">
                <a:latin typeface="+mj-lt"/>
              </a:rPr>
              <a:t>" </a:t>
            </a:r>
          </a:p>
          <a:p>
            <a:r>
              <a:rPr lang="ru-RU" dirty="0">
                <a:latin typeface="+mj-lt"/>
              </a:rPr>
              <a:t>с функцией ароматизации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5C6169-3675-4757-B98A-2651C39EAA67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A7A004-8DF9-404F-801F-5FD69EA84417}"/>
              </a:ext>
            </a:extLst>
          </p:cNvPr>
          <p:cNvSpPr txBox="1"/>
          <p:nvPr/>
        </p:nvSpPr>
        <p:spPr>
          <a:xfrm>
            <a:off x="5133866" y="1905314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Прайс: 2 299 руб. </a:t>
            </a:r>
          </a:p>
        </p:txBody>
      </p:sp>
    </p:spTree>
    <p:extLst>
      <p:ext uri="{BB962C8B-B14F-4D97-AF65-F5344CB8AC3E}">
        <p14:creationId xmlns:p14="http://schemas.microsoft.com/office/powerpoint/2010/main" val="3476326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9D192C-43ED-48FD-919F-CA0224A74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22"/>
          <a:stretch/>
        </p:blipFill>
        <p:spPr>
          <a:xfrm>
            <a:off x="6252520" y="-1"/>
            <a:ext cx="5939480" cy="6890317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87A9B3-DE76-4CB9-BD61-A6CD1FF7F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14"/>
          <a:stretch/>
        </p:blipFill>
        <p:spPr>
          <a:xfrm>
            <a:off x="-1" y="0"/>
            <a:ext cx="5734479" cy="6695268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4776C8-C811-413D-9ADE-B79FF495BA6E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3505300-D0E4-4320-A36B-50370ABE11E0}"/>
              </a:ext>
            </a:extLst>
          </p:cNvPr>
          <p:cNvSpPr/>
          <p:nvPr/>
        </p:nvSpPr>
        <p:spPr>
          <a:xfrm>
            <a:off x="152405" y="3875237"/>
            <a:ext cx="1000840" cy="1000840"/>
          </a:xfrm>
          <a:prstGeom prst="ellipse">
            <a:avLst/>
          </a:prstGeom>
          <a:solidFill>
            <a:srgbClr val="E89CAE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40ACE7-DD44-413D-8032-A4A0B8C5A9C9}"/>
              </a:ext>
            </a:extLst>
          </p:cNvPr>
          <p:cNvSpPr/>
          <p:nvPr/>
        </p:nvSpPr>
        <p:spPr>
          <a:xfrm>
            <a:off x="330270" y="4190991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9607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CCD061-1560-4F4D-9506-871D5EB054B6}"/>
              </a:ext>
            </a:extLst>
          </p:cNvPr>
          <p:cNvSpPr/>
          <p:nvPr/>
        </p:nvSpPr>
        <p:spPr>
          <a:xfrm>
            <a:off x="152405" y="4852642"/>
            <a:ext cx="3397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Настольные часы</a:t>
            </a:r>
          </a:p>
          <a:p>
            <a:r>
              <a:rPr lang="ru-RU" dirty="0">
                <a:solidFill>
                  <a:schemeClr val="bg1"/>
                </a:solidFill>
              </a:rPr>
              <a:t>"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Smart Clock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"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с беспроводным (10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W)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зарядным устройством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3A3DD9D-EB0C-4971-92E8-E7E866B64EFE}"/>
              </a:ext>
            </a:extLst>
          </p:cNvPr>
          <p:cNvSpPr/>
          <p:nvPr/>
        </p:nvSpPr>
        <p:spPr>
          <a:xfrm>
            <a:off x="6549402" y="2752284"/>
            <a:ext cx="1000840" cy="1000840"/>
          </a:xfrm>
          <a:prstGeom prst="ellipse">
            <a:avLst/>
          </a:prstGeom>
          <a:solidFill>
            <a:srgbClr val="B1CBA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0990A64-1E27-401A-A620-1B59AB23C46A}"/>
              </a:ext>
            </a:extLst>
          </p:cNvPr>
          <p:cNvSpPr/>
          <p:nvPr/>
        </p:nvSpPr>
        <p:spPr>
          <a:xfrm>
            <a:off x="6727267" y="3090515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9606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E2B45C8-357E-48E7-947D-42EA7FC0AE1E}"/>
              </a:ext>
            </a:extLst>
          </p:cNvPr>
          <p:cNvSpPr/>
          <p:nvPr/>
        </p:nvSpPr>
        <p:spPr>
          <a:xfrm>
            <a:off x="7550242" y="2829794"/>
            <a:ext cx="3200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Лампа складная</a:t>
            </a:r>
          </a:p>
          <a:p>
            <a:r>
              <a:rPr lang="ru-RU" dirty="0">
                <a:solidFill>
                  <a:schemeClr val="bg1"/>
                </a:solidFill>
              </a:rPr>
              <a:t>"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Sky Light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" с беспроводным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зарядным устройством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DA2C1E-8F4D-405E-AC36-A29935DC2E9C}"/>
              </a:ext>
            </a:extLst>
          </p:cNvPr>
          <p:cNvSpPr txBox="1"/>
          <p:nvPr/>
        </p:nvSpPr>
        <p:spPr>
          <a:xfrm>
            <a:off x="7550242" y="3821659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Прайс: 2 799 руб.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963E53-97E5-4A0C-8AE5-E3CBD6BEF4BF}"/>
              </a:ext>
            </a:extLst>
          </p:cNvPr>
          <p:cNvSpPr txBox="1"/>
          <p:nvPr/>
        </p:nvSpPr>
        <p:spPr>
          <a:xfrm>
            <a:off x="218470" y="6018537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Прайс: 2 199 руб. </a:t>
            </a:r>
          </a:p>
        </p:txBody>
      </p:sp>
    </p:spTree>
    <p:extLst>
      <p:ext uri="{BB962C8B-B14F-4D97-AF65-F5344CB8AC3E}">
        <p14:creationId xmlns:p14="http://schemas.microsoft.com/office/powerpoint/2010/main" val="2327206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8B4F7D-12F9-46CB-9F25-D512FA7A9E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32"/>
          <a:stretch/>
        </p:blipFill>
        <p:spPr>
          <a:xfrm>
            <a:off x="0" y="0"/>
            <a:ext cx="12191999" cy="658291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0C4B014F-593E-479A-88C4-8D89D1FD2F60}"/>
              </a:ext>
            </a:extLst>
          </p:cNvPr>
          <p:cNvSpPr/>
          <p:nvPr/>
        </p:nvSpPr>
        <p:spPr>
          <a:xfrm>
            <a:off x="1133619" y="4903210"/>
            <a:ext cx="1000840" cy="1000840"/>
          </a:xfrm>
          <a:prstGeom prst="ellipse">
            <a:avLst/>
          </a:prstGeom>
          <a:solidFill>
            <a:srgbClr val="C6989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B23F4E0-3AE6-478D-B1CD-DE5DC87ACD09}"/>
              </a:ext>
            </a:extLst>
          </p:cNvPr>
          <p:cNvSpPr/>
          <p:nvPr/>
        </p:nvSpPr>
        <p:spPr>
          <a:xfrm>
            <a:off x="1311484" y="5218964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2515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F13D28-B1FE-4901-AB91-3F6F29BDE94C}"/>
              </a:ext>
            </a:extLst>
          </p:cNvPr>
          <p:cNvSpPr/>
          <p:nvPr/>
        </p:nvSpPr>
        <p:spPr>
          <a:xfrm>
            <a:off x="2134459" y="4991241"/>
            <a:ext cx="33970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Часы "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Stonehenge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" 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с беспроводным зарядным устройством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F1055D-9795-498A-8186-76F86043ADAB}"/>
              </a:ext>
            </a:extLst>
          </p:cNvPr>
          <p:cNvSpPr/>
          <p:nvPr/>
        </p:nvSpPr>
        <p:spPr>
          <a:xfrm>
            <a:off x="6160070" y="4935527"/>
            <a:ext cx="1000840" cy="1000840"/>
          </a:xfrm>
          <a:prstGeom prst="ellipse">
            <a:avLst/>
          </a:prstGeom>
          <a:solidFill>
            <a:srgbClr val="9EAEBD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DA2ADC-718D-4500-9C9C-D7992141C703}"/>
              </a:ext>
            </a:extLst>
          </p:cNvPr>
          <p:cNvSpPr/>
          <p:nvPr/>
        </p:nvSpPr>
        <p:spPr>
          <a:xfrm>
            <a:off x="6393380" y="5268240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2516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4B651E9-9F92-45A9-95A2-2ED83C3216D1}"/>
              </a:ext>
            </a:extLst>
          </p:cNvPr>
          <p:cNvSpPr/>
          <p:nvPr/>
        </p:nvSpPr>
        <p:spPr>
          <a:xfrm>
            <a:off x="7216355" y="5126631"/>
            <a:ext cx="4127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+mj-lt"/>
              </a:rPr>
              <a:t>Bluetooth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колонка "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Stonehenge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" 5Вт 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с беспроводным зарядным устройством</a:t>
            </a:r>
          </a:p>
          <a:p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F2E2FD3-1304-4B5A-85F0-531FEC77D8E1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D3873F-64DC-4A16-819E-5C91AD6B86FA}"/>
              </a:ext>
            </a:extLst>
          </p:cNvPr>
          <p:cNvSpPr txBox="1"/>
          <p:nvPr/>
        </p:nvSpPr>
        <p:spPr>
          <a:xfrm>
            <a:off x="2134459" y="5947107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Прайс: 2 399 руб.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DDB7C5-25E2-4A9A-9074-33C9EED5E131}"/>
              </a:ext>
            </a:extLst>
          </p:cNvPr>
          <p:cNvSpPr txBox="1"/>
          <p:nvPr/>
        </p:nvSpPr>
        <p:spPr>
          <a:xfrm>
            <a:off x="7216355" y="5830027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Прайс: 2 999 руб. </a:t>
            </a:r>
          </a:p>
        </p:txBody>
      </p:sp>
    </p:spTree>
    <p:extLst>
      <p:ext uri="{BB962C8B-B14F-4D97-AF65-F5344CB8AC3E}">
        <p14:creationId xmlns:p14="http://schemas.microsoft.com/office/powerpoint/2010/main" val="3962810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320D47-4190-4182-9A1C-144FB4760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3"/>
            <a:ext cx="12192000" cy="685641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92F734-AFE6-4087-B916-527B7676FBF5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C0FEB73-7403-40AD-8D49-F7D7CD4EE9D9}"/>
              </a:ext>
            </a:extLst>
          </p:cNvPr>
          <p:cNvSpPr/>
          <p:nvPr/>
        </p:nvSpPr>
        <p:spPr>
          <a:xfrm>
            <a:off x="6544000" y="1071028"/>
            <a:ext cx="1000840" cy="1000840"/>
          </a:xfrm>
          <a:prstGeom prst="ellipse">
            <a:avLst/>
          </a:prstGeom>
          <a:solidFill>
            <a:srgbClr val="394A55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5F308D3-AA7E-46C9-B99D-8909C6D226DF}"/>
              </a:ext>
            </a:extLst>
          </p:cNvPr>
          <p:cNvSpPr/>
          <p:nvPr/>
        </p:nvSpPr>
        <p:spPr>
          <a:xfrm>
            <a:off x="6721100" y="1386782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2511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D019035-3F17-4C87-BC94-020C5D7B3C75}"/>
              </a:ext>
            </a:extLst>
          </p:cNvPr>
          <p:cNvSpPr/>
          <p:nvPr/>
        </p:nvSpPr>
        <p:spPr>
          <a:xfrm>
            <a:off x="7544839" y="1109783"/>
            <a:ext cx="4646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</a:rPr>
              <a:t>Настольный органайзер </a:t>
            </a:r>
          </a:p>
          <a:p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</a:rPr>
              <a:t>"</a:t>
            </a:r>
            <a:r>
              <a:rPr lang="ru-RU" dirty="0" err="1">
                <a:solidFill>
                  <a:srgbClr val="333333"/>
                </a:solidFill>
                <a:latin typeface="Open Sans" panose="020B0606030504020204" pitchFamily="34" charset="0"/>
              </a:rPr>
              <a:t>Woodstock</a:t>
            </a:r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</a:rPr>
              <a:t>" с беспроводным </a:t>
            </a:r>
          </a:p>
          <a:p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</a:rPr>
              <a:t>зарядным устройством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A5AEE-45A0-43AC-A916-974BFE700B92}"/>
              </a:ext>
            </a:extLst>
          </p:cNvPr>
          <p:cNvSpPr txBox="1"/>
          <p:nvPr/>
        </p:nvSpPr>
        <p:spPr>
          <a:xfrm>
            <a:off x="7544075" y="2018894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Прайс: 1 699 руб. </a:t>
            </a:r>
          </a:p>
        </p:txBody>
      </p:sp>
    </p:spTree>
    <p:extLst>
      <p:ext uri="{BB962C8B-B14F-4D97-AF65-F5344CB8AC3E}">
        <p14:creationId xmlns:p14="http://schemas.microsoft.com/office/powerpoint/2010/main" val="2318205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BAABA4-DA41-43E9-8AD2-929A1C54D8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93" t="15040"/>
          <a:stretch/>
        </p:blipFill>
        <p:spPr>
          <a:xfrm>
            <a:off x="-1" y="0"/>
            <a:ext cx="6281937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A236E0-1090-452B-BB54-E2E1ACB8D2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95"/>
          <a:stretch/>
        </p:blipFill>
        <p:spPr>
          <a:xfrm>
            <a:off x="6790714" y="0"/>
            <a:ext cx="5401286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A4BB23-614F-435A-B46D-188F3D8E9398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B1F9D0-7A75-4103-A62D-059F8B97F003}"/>
              </a:ext>
            </a:extLst>
          </p:cNvPr>
          <p:cNvSpPr/>
          <p:nvPr/>
        </p:nvSpPr>
        <p:spPr>
          <a:xfrm>
            <a:off x="3392263" y="946051"/>
            <a:ext cx="1000840" cy="1000840"/>
          </a:xfrm>
          <a:prstGeom prst="ellipse">
            <a:avLst/>
          </a:prstGeom>
          <a:solidFill>
            <a:srgbClr val="8C1656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4BE3C8D-9005-4ACF-BE04-EA471C633755}"/>
              </a:ext>
            </a:extLst>
          </p:cNvPr>
          <p:cNvSpPr/>
          <p:nvPr/>
        </p:nvSpPr>
        <p:spPr>
          <a:xfrm>
            <a:off x="3570128" y="1261805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5410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2EC33B5-F4C5-460F-9AB2-32830F8AB852}"/>
              </a:ext>
            </a:extLst>
          </p:cNvPr>
          <p:cNvSpPr/>
          <p:nvPr/>
        </p:nvSpPr>
        <p:spPr>
          <a:xfrm>
            <a:off x="4393103" y="1229488"/>
            <a:ext cx="2472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Увлажнитель</a:t>
            </a:r>
          </a:p>
          <a:p>
            <a:r>
              <a:rPr lang="ru-RU" dirty="0">
                <a:solidFill>
                  <a:schemeClr val="bg1"/>
                </a:solidFill>
              </a:rPr>
              <a:t>"</a:t>
            </a:r>
            <a:r>
              <a:rPr lang="en-US" dirty="0">
                <a:solidFill>
                  <a:schemeClr val="bg1"/>
                </a:solidFill>
              </a:rPr>
              <a:t>Sweet home</a:t>
            </a:r>
            <a:r>
              <a:rPr lang="ru-RU" dirty="0">
                <a:solidFill>
                  <a:schemeClr val="bg1"/>
                </a:solidFill>
              </a:rPr>
              <a:t>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1467E8-C850-4EE7-91B1-F34A9E34DA95}"/>
              </a:ext>
            </a:extLst>
          </p:cNvPr>
          <p:cNvSpPr txBox="1"/>
          <p:nvPr/>
        </p:nvSpPr>
        <p:spPr>
          <a:xfrm>
            <a:off x="4362554" y="1893313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Прайс: 1 399 руб. </a:t>
            </a:r>
          </a:p>
        </p:txBody>
      </p:sp>
    </p:spTree>
    <p:extLst>
      <p:ext uri="{BB962C8B-B14F-4D97-AF65-F5344CB8AC3E}">
        <p14:creationId xmlns:p14="http://schemas.microsoft.com/office/powerpoint/2010/main" val="20970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еспроводное (15W) зарядное устройство &quot;Липкий Бандит&quot; с присосками, белый, арт. 7757-1 - вид 2 из 7">
            <a:extLst>
              <a:ext uri="{FF2B5EF4-FFF2-40B4-BE49-F238E27FC236}">
                <a16:creationId xmlns:a16="http://schemas.microsoft.com/office/drawing/2014/main" id="{401CB3AD-DC24-46C1-BACD-356837403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913EBF6A-8538-49F5-9F0F-728212F9C051}"/>
              </a:ext>
            </a:extLst>
          </p:cNvPr>
          <p:cNvSpPr/>
          <p:nvPr/>
        </p:nvSpPr>
        <p:spPr>
          <a:xfrm>
            <a:off x="8352038" y="433203"/>
            <a:ext cx="1000840" cy="1000840"/>
          </a:xfrm>
          <a:prstGeom prst="ellipse">
            <a:avLst/>
          </a:prstGeom>
          <a:solidFill>
            <a:srgbClr val="A99BA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D305A0-F950-43A3-B5DF-43853F57F7B9}"/>
              </a:ext>
            </a:extLst>
          </p:cNvPr>
          <p:cNvSpPr/>
          <p:nvPr/>
        </p:nvSpPr>
        <p:spPr>
          <a:xfrm>
            <a:off x="8529903" y="748957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7757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77A07C-C233-46AE-AC3B-DF91A1325E6A}"/>
              </a:ext>
            </a:extLst>
          </p:cNvPr>
          <p:cNvSpPr/>
          <p:nvPr/>
        </p:nvSpPr>
        <p:spPr>
          <a:xfrm>
            <a:off x="9352878" y="716640"/>
            <a:ext cx="2472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Беспроводное (15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W) </a:t>
            </a:r>
            <a:endParaRPr lang="ru-RU" dirty="0">
              <a:solidFill>
                <a:schemeClr val="bg1"/>
              </a:solidFill>
              <a:latin typeface="+mj-lt"/>
            </a:endParaRP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зарядное устройство 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«Липкий бандит»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с присосками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925FFDC-CCC5-4E3E-908B-F814925B4C01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DD936-E46F-43D2-A9EB-44B6D23CF8AD}"/>
              </a:ext>
            </a:extLst>
          </p:cNvPr>
          <p:cNvSpPr txBox="1"/>
          <p:nvPr/>
        </p:nvSpPr>
        <p:spPr>
          <a:xfrm>
            <a:off x="9352878" y="1949286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Прайс: 1 299 руб. </a:t>
            </a:r>
          </a:p>
        </p:txBody>
      </p:sp>
    </p:spTree>
    <p:extLst>
      <p:ext uri="{BB962C8B-B14F-4D97-AF65-F5344CB8AC3E}">
        <p14:creationId xmlns:p14="http://schemas.microsoft.com/office/powerpoint/2010/main" val="225018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D3B2A7-4D65-4D99-B3EE-FF9FD6663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9" t="8313" r="152" b="-3835"/>
          <a:stretch/>
        </p:blipFill>
        <p:spPr>
          <a:xfrm>
            <a:off x="-31595" y="-1"/>
            <a:ext cx="5048437" cy="685800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764606-AADA-4A75-8788-F5917CA54B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69" t="15192" r="2057" b="5570"/>
          <a:stretch/>
        </p:blipFill>
        <p:spPr>
          <a:xfrm>
            <a:off x="6278716" y="-1"/>
            <a:ext cx="4779358" cy="658235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CA90353-0E4C-4CE6-9626-DC5D0757744B}"/>
              </a:ext>
            </a:extLst>
          </p:cNvPr>
          <p:cNvSpPr/>
          <p:nvPr/>
        </p:nvSpPr>
        <p:spPr>
          <a:xfrm>
            <a:off x="1145203" y="5459626"/>
            <a:ext cx="2359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Контейнер</a:t>
            </a:r>
          </a:p>
          <a:p>
            <a:r>
              <a:rPr lang="ru-RU" dirty="0">
                <a:latin typeface="+mj-lt"/>
              </a:rPr>
              <a:t>"</a:t>
            </a:r>
            <a:r>
              <a:rPr lang="en-US" dirty="0">
                <a:latin typeface="+mj-lt"/>
              </a:rPr>
              <a:t>Natural" 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для бутербродов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A53ECEC7-536F-47AD-A606-470C84E00193}"/>
              </a:ext>
            </a:extLst>
          </p:cNvPr>
          <p:cNvSpPr/>
          <p:nvPr/>
        </p:nvSpPr>
        <p:spPr>
          <a:xfrm>
            <a:off x="133086" y="5405216"/>
            <a:ext cx="1000840" cy="1000840"/>
          </a:xfrm>
          <a:prstGeom prst="ellipse">
            <a:avLst/>
          </a:prstGeom>
          <a:solidFill>
            <a:srgbClr val="FFCC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E1EAC9-5479-49AE-BD7C-4E018AACC099}"/>
              </a:ext>
            </a:extLst>
          </p:cNvPr>
          <p:cNvSpPr/>
          <p:nvPr/>
        </p:nvSpPr>
        <p:spPr>
          <a:xfrm>
            <a:off x="7919666" y="3314085"/>
            <a:ext cx="2563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Контейнер для ланча "</a:t>
            </a:r>
            <a:r>
              <a:rPr lang="ru-RU" dirty="0" err="1">
                <a:latin typeface="+mj-lt"/>
              </a:rPr>
              <a:t>Natural</a:t>
            </a:r>
            <a:r>
              <a:rPr lang="ru-RU" dirty="0">
                <a:latin typeface="+mj-lt"/>
              </a:rPr>
              <a:t>" с приборами</a:t>
            </a:r>
            <a:br>
              <a:rPr lang="ru-RU" dirty="0">
                <a:solidFill>
                  <a:schemeClr val="bg1"/>
                </a:solidFill>
                <a:latin typeface="+mj-lt"/>
              </a:rPr>
            </a:b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DF671E1-B7C7-4CC3-9538-5C6548C658C3}"/>
              </a:ext>
            </a:extLst>
          </p:cNvPr>
          <p:cNvSpPr/>
          <p:nvPr/>
        </p:nvSpPr>
        <p:spPr>
          <a:xfrm>
            <a:off x="6905099" y="3136810"/>
            <a:ext cx="1000840" cy="1000840"/>
          </a:xfrm>
          <a:prstGeom prst="ellipse">
            <a:avLst/>
          </a:prstGeom>
          <a:solidFill>
            <a:srgbClr val="CB94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A40A306-716A-4508-BBF1-8526B426F055}"/>
              </a:ext>
            </a:extLst>
          </p:cNvPr>
          <p:cNvSpPr/>
          <p:nvPr/>
        </p:nvSpPr>
        <p:spPr>
          <a:xfrm>
            <a:off x="299648" y="5736625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2103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D12D6D-BBB6-484E-9756-C1F43E1536C3}"/>
              </a:ext>
            </a:extLst>
          </p:cNvPr>
          <p:cNvSpPr/>
          <p:nvPr/>
        </p:nvSpPr>
        <p:spPr>
          <a:xfrm>
            <a:off x="7096691" y="3473193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6778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730BC45-0AD0-4D89-91EE-D40A7F426732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6703D-164E-478D-AE31-68287999E107}"/>
              </a:ext>
            </a:extLst>
          </p:cNvPr>
          <p:cNvSpPr txBox="1"/>
          <p:nvPr/>
        </p:nvSpPr>
        <p:spPr>
          <a:xfrm>
            <a:off x="6278715" y="6198290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Прайс: 928 руб.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0CC9EF-E0F4-4263-A2EF-11CF1AB0B070}"/>
              </a:ext>
            </a:extLst>
          </p:cNvPr>
          <p:cNvSpPr txBox="1"/>
          <p:nvPr/>
        </p:nvSpPr>
        <p:spPr>
          <a:xfrm>
            <a:off x="3266638" y="6205938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Прайс: 199 руб. </a:t>
            </a:r>
          </a:p>
        </p:txBody>
      </p:sp>
    </p:spTree>
    <p:extLst>
      <p:ext uri="{BB962C8B-B14F-4D97-AF65-F5344CB8AC3E}">
        <p14:creationId xmlns:p14="http://schemas.microsoft.com/office/powerpoint/2010/main" val="193205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20EF45-C07E-4EED-99FF-069F861866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056"/>
          <a:stretch/>
        </p:blipFill>
        <p:spPr>
          <a:xfrm>
            <a:off x="-6023" y="-1"/>
            <a:ext cx="12213521" cy="685800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92F734-AFE6-4087-B916-527B7676FBF5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BB3B7B3-71B8-473D-B9FD-E581E1CE8A7F}"/>
              </a:ext>
            </a:extLst>
          </p:cNvPr>
          <p:cNvSpPr/>
          <p:nvPr/>
        </p:nvSpPr>
        <p:spPr>
          <a:xfrm>
            <a:off x="804363" y="4014271"/>
            <a:ext cx="1000840" cy="1000840"/>
          </a:xfrm>
          <a:prstGeom prst="ellipse">
            <a:avLst/>
          </a:prstGeom>
          <a:solidFill>
            <a:srgbClr val="550B1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74BE1A1-2CC1-4A95-9D29-2E5DFBE5AA85}"/>
              </a:ext>
            </a:extLst>
          </p:cNvPr>
          <p:cNvSpPr/>
          <p:nvPr/>
        </p:nvSpPr>
        <p:spPr>
          <a:xfrm>
            <a:off x="982228" y="4330025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2059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8C112D9-7F89-447F-9B77-ED4988E3226D}"/>
              </a:ext>
            </a:extLst>
          </p:cNvPr>
          <p:cNvSpPr/>
          <p:nvPr/>
        </p:nvSpPr>
        <p:spPr>
          <a:xfrm>
            <a:off x="1805203" y="4163810"/>
            <a:ext cx="24723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Беспроводная компьютерная мышь "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Freerider</a:t>
            </a:r>
            <a:r>
              <a:rPr lang="ru-RU" dirty="0">
                <a:solidFill>
                  <a:schemeClr val="bg1"/>
                </a:solidFill>
              </a:rPr>
              <a:t>" </a:t>
            </a:r>
          </a:p>
          <a:p>
            <a:r>
              <a:rPr lang="ru-RU" dirty="0">
                <a:solidFill>
                  <a:schemeClr val="bg1"/>
                </a:solidFill>
              </a:rPr>
              <a:t>с антибактериальной защитой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C0FEB73-7403-40AD-8D49-F7D7CD4EE9D9}"/>
              </a:ext>
            </a:extLst>
          </p:cNvPr>
          <p:cNvSpPr/>
          <p:nvPr/>
        </p:nvSpPr>
        <p:spPr>
          <a:xfrm>
            <a:off x="804363" y="1968495"/>
            <a:ext cx="1000840" cy="1000840"/>
          </a:xfrm>
          <a:prstGeom prst="ellipse">
            <a:avLst/>
          </a:prstGeom>
          <a:solidFill>
            <a:srgbClr val="394A5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5F308D3-AA7E-46C9-B99D-8909C6D226DF}"/>
              </a:ext>
            </a:extLst>
          </p:cNvPr>
          <p:cNvSpPr/>
          <p:nvPr/>
        </p:nvSpPr>
        <p:spPr>
          <a:xfrm>
            <a:off x="982228" y="2284249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2045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D019035-3F17-4C87-BC94-020C5D7B3C75}"/>
              </a:ext>
            </a:extLst>
          </p:cNvPr>
          <p:cNvSpPr/>
          <p:nvPr/>
        </p:nvSpPr>
        <p:spPr>
          <a:xfrm>
            <a:off x="1805203" y="2161127"/>
            <a:ext cx="2472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Блокнот "</a:t>
            </a:r>
            <a:r>
              <a:rPr lang="en-US" dirty="0">
                <a:solidFill>
                  <a:schemeClr val="bg1"/>
                </a:solidFill>
              </a:rPr>
              <a:t>Save</a:t>
            </a:r>
            <a:r>
              <a:rPr lang="ru-RU" dirty="0">
                <a:solidFill>
                  <a:schemeClr val="bg1"/>
                </a:solidFill>
              </a:rPr>
              <a:t>"</a:t>
            </a:r>
          </a:p>
          <a:p>
            <a:r>
              <a:rPr lang="ru-RU" dirty="0">
                <a:solidFill>
                  <a:schemeClr val="bg1"/>
                </a:solidFill>
              </a:rPr>
              <a:t>с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антибактериальной</a:t>
            </a:r>
            <a:r>
              <a:rPr lang="ru-RU" dirty="0">
                <a:solidFill>
                  <a:schemeClr val="bg1"/>
                </a:solidFill>
              </a:rPr>
              <a:t> защитой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А5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5AE004-9407-4B47-95C8-F7B64E674484}"/>
              </a:ext>
            </a:extLst>
          </p:cNvPr>
          <p:cNvSpPr txBox="1"/>
          <p:nvPr/>
        </p:nvSpPr>
        <p:spPr>
          <a:xfrm>
            <a:off x="1805203" y="3144473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Прайс: 599 руб.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702A93-E7EF-4C25-B44F-213682E745CD}"/>
              </a:ext>
            </a:extLst>
          </p:cNvPr>
          <p:cNvSpPr txBox="1"/>
          <p:nvPr/>
        </p:nvSpPr>
        <p:spPr>
          <a:xfrm>
            <a:off x="1805203" y="5665116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Прайс: 928 руб. </a:t>
            </a:r>
          </a:p>
        </p:txBody>
      </p:sp>
    </p:spTree>
    <p:extLst>
      <p:ext uri="{BB962C8B-B14F-4D97-AF65-F5344CB8AC3E}">
        <p14:creationId xmlns:p14="http://schemas.microsoft.com/office/powerpoint/2010/main" val="3391771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89B8F2-6ABA-440E-8615-B9BBC65EE1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235" cy="681977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92F734-AFE6-4087-B916-527B7676FBF5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C0FEB73-7403-40AD-8D49-F7D7CD4EE9D9}"/>
              </a:ext>
            </a:extLst>
          </p:cNvPr>
          <p:cNvSpPr/>
          <p:nvPr/>
        </p:nvSpPr>
        <p:spPr>
          <a:xfrm>
            <a:off x="7071662" y="5354951"/>
            <a:ext cx="1000840" cy="1000840"/>
          </a:xfrm>
          <a:prstGeom prst="ellipse">
            <a:avLst/>
          </a:prstGeom>
          <a:solidFill>
            <a:srgbClr val="8B7B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5F308D3-AA7E-46C9-B99D-8909C6D226DF}"/>
              </a:ext>
            </a:extLst>
          </p:cNvPr>
          <p:cNvSpPr/>
          <p:nvPr/>
        </p:nvSpPr>
        <p:spPr>
          <a:xfrm>
            <a:off x="7151182" y="5693548"/>
            <a:ext cx="100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UFL520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D019035-3F17-4C87-BC94-020C5D7B3C75}"/>
              </a:ext>
            </a:extLst>
          </p:cNvPr>
          <p:cNvSpPr/>
          <p:nvPr/>
        </p:nvSpPr>
        <p:spPr>
          <a:xfrm>
            <a:off x="8072502" y="5578011"/>
            <a:ext cx="2378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</a:rPr>
              <a:t>Платок шелковый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Pitone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Cream</a:t>
            </a:r>
            <a:endParaRPr lang="ru-RU" dirty="0">
              <a:solidFill>
                <a:srgbClr val="333333"/>
              </a:solidFill>
              <a:latin typeface="Open Sans" panose="020B0606030504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EB6E67D-2CB7-44D5-B872-095EA887268F}"/>
              </a:ext>
            </a:extLst>
          </p:cNvPr>
          <p:cNvSpPr/>
          <p:nvPr/>
        </p:nvSpPr>
        <p:spPr>
          <a:xfrm>
            <a:off x="6739694" y="-13872"/>
            <a:ext cx="1000840" cy="1000840"/>
          </a:xfrm>
          <a:prstGeom prst="ellipse">
            <a:avLst/>
          </a:prstGeom>
          <a:solidFill>
            <a:srgbClr val="946F5D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60799E-E00D-4742-8350-3B3211DCA8EA}"/>
              </a:ext>
            </a:extLst>
          </p:cNvPr>
          <p:cNvSpPr/>
          <p:nvPr/>
        </p:nvSpPr>
        <p:spPr>
          <a:xfrm>
            <a:off x="6932547" y="301882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3815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F44A89-DD4E-439D-BEF9-631E7C9C3A47}"/>
              </a:ext>
            </a:extLst>
          </p:cNvPr>
          <p:cNvSpPr/>
          <p:nvPr/>
        </p:nvSpPr>
        <p:spPr>
          <a:xfrm>
            <a:off x="7770512" y="147951"/>
            <a:ext cx="2378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t>Блокнот «Венеция»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FF215D-9710-4E0F-A245-F9162568C061}"/>
              </a:ext>
            </a:extLst>
          </p:cNvPr>
          <p:cNvSpPr txBox="1"/>
          <p:nvPr/>
        </p:nvSpPr>
        <p:spPr>
          <a:xfrm>
            <a:off x="8072501" y="6203073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Прайс: 2 290руб.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33530-69B7-4CE1-A28C-F4CF19ABB31F}"/>
              </a:ext>
            </a:extLst>
          </p:cNvPr>
          <p:cNvSpPr txBox="1"/>
          <p:nvPr/>
        </p:nvSpPr>
        <p:spPr>
          <a:xfrm>
            <a:off x="7770511" y="486548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Прайс: 499 руб. </a:t>
            </a:r>
          </a:p>
        </p:txBody>
      </p:sp>
    </p:spTree>
    <p:extLst>
      <p:ext uri="{BB962C8B-B14F-4D97-AF65-F5344CB8AC3E}">
        <p14:creationId xmlns:p14="http://schemas.microsoft.com/office/powerpoint/2010/main" val="1569570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60309F-5E26-42D1-8565-A236B0C760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8" b="4361"/>
          <a:stretch/>
        </p:blipFill>
        <p:spPr>
          <a:xfrm>
            <a:off x="-764" y="0"/>
            <a:ext cx="12192000" cy="6709719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D6742C55-D92E-4FE0-B12A-8A58D38E3184}"/>
              </a:ext>
            </a:extLst>
          </p:cNvPr>
          <p:cNvSpPr/>
          <p:nvPr/>
        </p:nvSpPr>
        <p:spPr>
          <a:xfrm>
            <a:off x="804363" y="596896"/>
            <a:ext cx="1000840" cy="1000840"/>
          </a:xfrm>
          <a:prstGeom prst="ellipse">
            <a:avLst/>
          </a:prstGeom>
          <a:solidFill>
            <a:srgbClr val="A34678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B8D24FE-5411-4A4C-95C5-E138B6494C9B}"/>
              </a:ext>
            </a:extLst>
          </p:cNvPr>
          <p:cNvSpPr/>
          <p:nvPr/>
        </p:nvSpPr>
        <p:spPr>
          <a:xfrm>
            <a:off x="846764" y="912650"/>
            <a:ext cx="100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SPFJ304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F8CE443-0011-49D7-9F06-17556F7290B1}"/>
              </a:ext>
            </a:extLst>
          </p:cNvPr>
          <p:cNvSpPr/>
          <p:nvPr/>
        </p:nvSpPr>
        <p:spPr>
          <a:xfrm>
            <a:off x="1805202" y="880333"/>
            <a:ext cx="2969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Набор </a:t>
            </a:r>
          </a:p>
          <a:p>
            <a:r>
              <a:rPr lang="ru-RU" dirty="0"/>
              <a:t>(платок шейный, браслет)</a:t>
            </a:r>
            <a:endParaRPr lang="ru-RU" dirty="0">
              <a:latin typeface="+mj-l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37A662B-CBCC-4405-A6BC-B7B381AB6077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A476C-1863-468D-90E4-53E66E7E0450}"/>
              </a:ext>
            </a:extLst>
          </p:cNvPr>
          <p:cNvSpPr txBox="1"/>
          <p:nvPr/>
        </p:nvSpPr>
        <p:spPr>
          <a:xfrm>
            <a:off x="1805201" y="1473086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Прайс: 5 190 руб. </a:t>
            </a:r>
          </a:p>
        </p:txBody>
      </p:sp>
    </p:spTree>
    <p:extLst>
      <p:ext uri="{BB962C8B-B14F-4D97-AF65-F5344CB8AC3E}">
        <p14:creationId xmlns:p14="http://schemas.microsoft.com/office/powerpoint/2010/main" val="737680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E5EFD1-217F-4976-8B15-613303A0D6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D6742C55-D92E-4FE0-B12A-8A58D38E3184}"/>
              </a:ext>
            </a:extLst>
          </p:cNvPr>
          <p:cNvSpPr/>
          <p:nvPr/>
        </p:nvSpPr>
        <p:spPr>
          <a:xfrm>
            <a:off x="3276629" y="4389960"/>
            <a:ext cx="1000840" cy="1000840"/>
          </a:xfrm>
          <a:prstGeom prst="ellipse">
            <a:avLst/>
          </a:prstGeom>
          <a:solidFill>
            <a:srgbClr val="394A5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B8D24FE-5411-4A4C-95C5-E138B6494C9B}"/>
              </a:ext>
            </a:extLst>
          </p:cNvPr>
          <p:cNvSpPr/>
          <p:nvPr/>
        </p:nvSpPr>
        <p:spPr>
          <a:xfrm>
            <a:off x="3319030" y="4705714"/>
            <a:ext cx="100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UFL417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F8CE443-0011-49D7-9F06-17556F7290B1}"/>
              </a:ext>
            </a:extLst>
          </p:cNvPr>
          <p:cNvSpPr/>
          <p:nvPr/>
        </p:nvSpPr>
        <p:spPr>
          <a:xfrm>
            <a:off x="3259793" y="5471949"/>
            <a:ext cx="1920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Платок шейный</a:t>
            </a:r>
          </a:p>
          <a:p>
            <a:r>
              <a:rPr lang="en-US" dirty="0" err="1"/>
              <a:t>Goccia</a:t>
            </a:r>
            <a:endParaRPr lang="ru-RU" dirty="0">
              <a:latin typeface="+mj-l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37A662B-CBCC-4405-A6BC-B7B381AB6077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A3E5F1C-2682-4098-B463-FB8CDB52703C}"/>
              </a:ext>
            </a:extLst>
          </p:cNvPr>
          <p:cNvSpPr/>
          <p:nvPr/>
        </p:nvSpPr>
        <p:spPr>
          <a:xfrm>
            <a:off x="6393127" y="4389960"/>
            <a:ext cx="1000840" cy="1000840"/>
          </a:xfrm>
          <a:prstGeom prst="ellipse">
            <a:avLst/>
          </a:prstGeom>
          <a:solidFill>
            <a:srgbClr val="78697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95AF1-6E95-483A-9002-D542A21FECC1}"/>
              </a:ext>
            </a:extLst>
          </p:cNvPr>
          <p:cNvSpPr txBox="1"/>
          <p:nvPr/>
        </p:nvSpPr>
        <p:spPr>
          <a:xfrm>
            <a:off x="3308205" y="6063556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Прайс: 4 490 руб.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6FFBB2A-5FF1-4BC5-B334-227ADDD98CCA}"/>
              </a:ext>
            </a:extLst>
          </p:cNvPr>
          <p:cNvSpPr/>
          <p:nvPr/>
        </p:nvSpPr>
        <p:spPr>
          <a:xfrm>
            <a:off x="6435528" y="4705714"/>
            <a:ext cx="100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UFL520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5656B3-A349-4033-A5E4-8A0C4EA02EA9}"/>
              </a:ext>
            </a:extLst>
          </p:cNvPr>
          <p:cNvSpPr/>
          <p:nvPr/>
        </p:nvSpPr>
        <p:spPr>
          <a:xfrm>
            <a:off x="6204919" y="5417225"/>
            <a:ext cx="2378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</a:rPr>
              <a:t>Платок шелковый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Pitone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Cream</a:t>
            </a:r>
            <a:endParaRPr lang="ru-RU" dirty="0">
              <a:solidFill>
                <a:srgbClr val="333333"/>
              </a:solidFill>
              <a:latin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1D7073-EAD5-4CD5-9DFA-5C28464E8C64}"/>
              </a:ext>
            </a:extLst>
          </p:cNvPr>
          <p:cNvSpPr txBox="1"/>
          <p:nvPr/>
        </p:nvSpPr>
        <p:spPr>
          <a:xfrm>
            <a:off x="6204919" y="6032791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Прайс: 2 290 руб. </a:t>
            </a:r>
          </a:p>
        </p:txBody>
      </p:sp>
    </p:spTree>
    <p:extLst>
      <p:ext uri="{BB962C8B-B14F-4D97-AF65-F5344CB8AC3E}">
        <p14:creationId xmlns:p14="http://schemas.microsoft.com/office/powerpoint/2010/main" val="1565559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CDA631-F27D-411B-8A98-D420EDC347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4" y="0"/>
            <a:ext cx="12192000" cy="6858000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D6742C55-D92E-4FE0-B12A-8A58D38E3184}"/>
              </a:ext>
            </a:extLst>
          </p:cNvPr>
          <p:cNvSpPr/>
          <p:nvPr/>
        </p:nvSpPr>
        <p:spPr>
          <a:xfrm>
            <a:off x="103229" y="4462919"/>
            <a:ext cx="1000840" cy="1000840"/>
          </a:xfrm>
          <a:prstGeom prst="ellipse">
            <a:avLst/>
          </a:prstGeom>
          <a:solidFill>
            <a:srgbClr val="01576C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B8D24FE-5411-4A4C-95C5-E138B6494C9B}"/>
              </a:ext>
            </a:extLst>
          </p:cNvPr>
          <p:cNvSpPr/>
          <p:nvPr/>
        </p:nvSpPr>
        <p:spPr>
          <a:xfrm>
            <a:off x="124075" y="4778673"/>
            <a:ext cx="100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UFG229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F8CE443-0011-49D7-9F06-17556F7290B1}"/>
              </a:ext>
            </a:extLst>
          </p:cNvPr>
          <p:cNvSpPr/>
          <p:nvPr/>
        </p:nvSpPr>
        <p:spPr>
          <a:xfrm>
            <a:off x="87152" y="5451323"/>
            <a:ext cx="1920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Платок шейный</a:t>
            </a:r>
          </a:p>
          <a:p>
            <a:r>
              <a:rPr lang="en-US" dirty="0" err="1"/>
              <a:t>Simmetria</a:t>
            </a:r>
            <a:endParaRPr lang="ru-RU" dirty="0">
              <a:latin typeface="+mj-l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37A662B-CBCC-4405-A6BC-B7B381AB6077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A3E5F1C-2682-4098-B463-FB8CDB52703C}"/>
              </a:ext>
            </a:extLst>
          </p:cNvPr>
          <p:cNvSpPr/>
          <p:nvPr/>
        </p:nvSpPr>
        <p:spPr>
          <a:xfrm>
            <a:off x="6393127" y="5472862"/>
            <a:ext cx="1000840" cy="1000840"/>
          </a:xfrm>
          <a:prstGeom prst="ellipse">
            <a:avLst/>
          </a:prstGeom>
          <a:solidFill>
            <a:srgbClr val="664A6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961F621-60A0-4B54-87AE-81B767A4CAB6}"/>
              </a:ext>
            </a:extLst>
          </p:cNvPr>
          <p:cNvSpPr/>
          <p:nvPr/>
        </p:nvSpPr>
        <p:spPr>
          <a:xfrm>
            <a:off x="6275499" y="29789"/>
            <a:ext cx="1000840" cy="1000840"/>
          </a:xfrm>
          <a:prstGeom prst="ellipse">
            <a:avLst/>
          </a:prstGeom>
          <a:solidFill>
            <a:srgbClr val="D16298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35C1F33-2B82-428B-8BF4-C82E01E82502}"/>
              </a:ext>
            </a:extLst>
          </p:cNvPr>
          <p:cNvSpPr/>
          <p:nvPr/>
        </p:nvSpPr>
        <p:spPr>
          <a:xfrm>
            <a:off x="6484990" y="5770770"/>
            <a:ext cx="1269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SFL409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0D0225F-0D1A-434D-8A68-C4CE7CD86801}"/>
              </a:ext>
            </a:extLst>
          </p:cNvPr>
          <p:cNvSpPr/>
          <p:nvPr/>
        </p:nvSpPr>
        <p:spPr>
          <a:xfrm>
            <a:off x="7423156" y="5621166"/>
            <a:ext cx="1920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Платок шейный</a:t>
            </a:r>
          </a:p>
          <a:p>
            <a:r>
              <a:rPr lang="ru-RU" dirty="0"/>
              <a:t>"</a:t>
            </a:r>
            <a:r>
              <a:rPr lang="en-US" dirty="0"/>
              <a:t>Star</a:t>
            </a:r>
            <a:r>
              <a:rPr lang="ru-RU" dirty="0"/>
              <a:t>"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380D32D-8F10-4296-81EB-E0D06CA2AE21}"/>
              </a:ext>
            </a:extLst>
          </p:cNvPr>
          <p:cNvSpPr/>
          <p:nvPr/>
        </p:nvSpPr>
        <p:spPr>
          <a:xfrm>
            <a:off x="6275499" y="368909"/>
            <a:ext cx="1269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</a:rPr>
              <a:t>CFM635H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E883592-3E5B-477C-AB26-15317679E80C}"/>
              </a:ext>
            </a:extLst>
          </p:cNvPr>
          <p:cNvSpPr/>
          <p:nvPr/>
        </p:nvSpPr>
        <p:spPr>
          <a:xfrm>
            <a:off x="7220998" y="236866"/>
            <a:ext cx="3661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Платок шейный</a:t>
            </a:r>
            <a:r>
              <a:rPr lang="en-US" dirty="0"/>
              <a:t>  Demoiselle Gris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60C0E7-BA20-42D6-9314-57289AE951CA}"/>
              </a:ext>
            </a:extLst>
          </p:cNvPr>
          <p:cNvSpPr txBox="1"/>
          <p:nvPr/>
        </p:nvSpPr>
        <p:spPr>
          <a:xfrm>
            <a:off x="109356" y="6082831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Прайс: 2 790 руб.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04B063-1E45-4BAB-A67E-440D2BB8E217}"/>
              </a:ext>
            </a:extLst>
          </p:cNvPr>
          <p:cNvSpPr txBox="1"/>
          <p:nvPr/>
        </p:nvSpPr>
        <p:spPr>
          <a:xfrm>
            <a:off x="7220998" y="568473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Прайс: 2 490 руб.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9FB01-400F-4BD5-8D12-4D23D246B4CC}"/>
              </a:ext>
            </a:extLst>
          </p:cNvPr>
          <p:cNvSpPr txBox="1"/>
          <p:nvPr/>
        </p:nvSpPr>
        <p:spPr>
          <a:xfrm>
            <a:off x="7393966" y="6173643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Прайс: 2 590 руб. </a:t>
            </a:r>
          </a:p>
        </p:txBody>
      </p:sp>
    </p:spTree>
    <p:extLst>
      <p:ext uri="{BB962C8B-B14F-4D97-AF65-F5344CB8AC3E}">
        <p14:creationId xmlns:p14="http://schemas.microsoft.com/office/powerpoint/2010/main" val="4246685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92AABD-3C5B-4CCB-B019-F6824DAFD8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" y="0"/>
            <a:ext cx="12184505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92F734-AFE6-4087-B916-527B7676FBF5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C0FEB73-7403-40AD-8D49-F7D7CD4EE9D9}"/>
              </a:ext>
            </a:extLst>
          </p:cNvPr>
          <p:cNvSpPr/>
          <p:nvPr/>
        </p:nvSpPr>
        <p:spPr>
          <a:xfrm>
            <a:off x="255541" y="277307"/>
            <a:ext cx="1000840" cy="1000840"/>
          </a:xfrm>
          <a:prstGeom prst="ellipse">
            <a:avLst/>
          </a:prstGeom>
          <a:solidFill>
            <a:srgbClr val="E18E07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5F308D3-AA7E-46C9-B99D-8909C6D226DF}"/>
              </a:ext>
            </a:extLst>
          </p:cNvPr>
          <p:cNvSpPr/>
          <p:nvPr/>
        </p:nvSpPr>
        <p:spPr>
          <a:xfrm>
            <a:off x="450339" y="542262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</a:t>
            </a:r>
            <a:r>
              <a:rPr lang="ru-RU" b="1" dirty="0">
                <a:solidFill>
                  <a:schemeClr val="bg1"/>
                </a:solidFill>
              </a:rPr>
              <a:t>66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D019035-3F17-4C87-BC94-020C5D7B3C75}"/>
              </a:ext>
            </a:extLst>
          </p:cNvPr>
          <p:cNvSpPr/>
          <p:nvPr/>
        </p:nvSpPr>
        <p:spPr>
          <a:xfrm>
            <a:off x="1256377" y="1799499"/>
            <a:ext cx="2378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</a:rPr>
              <a:t>Сумка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ru-RU" dirty="0"/>
              <a:t>"</a:t>
            </a:r>
            <a:r>
              <a:rPr lang="en-US" dirty="0">
                <a:latin typeface="Open Sans" panose="020B0606030504020204" pitchFamily="34" charset="0"/>
              </a:rPr>
              <a:t>Craft</a:t>
            </a:r>
            <a:r>
              <a:rPr lang="ru-RU" dirty="0"/>
              <a:t>"</a:t>
            </a:r>
            <a:endParaRPr lang="ru-RU" dirty="0">
              <a:latin typeface="Open Sans" panose="020B0606030504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3764AAC-918D-4F6D-BEAB-83D6E70A44C5}"/>
              </a:ext>
            </a:extLst>
          </p:cNvPr>
          <p:cNvSpPr/>
          <p:nvPr/>
        </p:nvSpPr>
        <p:spPr>
          <a:xfrm>
            <a:off x="255541" y="1462640"/>
            <a:ext cx="1000840" cy="1000840"/>
          </a:xfrm>
          <a:prstGeom prst="ellipse">
            <a:avLst/>
          </a:prstGeom>
          <a:solidFill>
            <a:srgbClr val="7D381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9664339-19EA-4DAA-9E69-1CB5BEF45CA2}"/>
              </a:ext>
            </a:extLst>
          </p:cNvPr>
          <p:cNvSpPr/>
          <p:nvPr/>
        </p:nvSpPr>
        <p:spPr>
          <a:xfrm>
            <a:off x="450339" y="1755360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</a:t>
            </a:r>
            <a:r>
              <a:rPr lang="ru-RU" b="1" dirty="0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A7D1F21-08BE-4F2D-851F-1BCAAE225DC0}"/>
              </a:ext>
            </a:extLst>
          </p:cNvPr>
          <p:cNvSpPr/>
          <p:nvPr/>
        </p:nvSpPr>
        <p:spPr>
          <a:xfrm>
            <a:off x="1256378" y="534046"/>
            <a:ext cx="2378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</a:rPr>
              <a:t>Рюкзак </a:t>
            </a:r>
            <a:r>
              <a:rPr lang="ru-RU" dirty="0"/>
              <a:t>"</a:t>
            </a:r>
            <a:r>
              <a:rPr lang="en-US" dirty="0">
                <a:latin typeface="Open Sans" panose="020B0606030504020204" pitchFamily="34" charset="0"/>
              </a:rPr>
              <a:t>Craft</a:t>
            </a:r>
            <a:r>
              <a:rPr lang="ru-RU" dirty="0"/>
              <a:t>"</a:t>
            </a:r>
            <a:endParaRPr lang="ru-RU" dirty="0">
              <a:latin typeface="Open Sans" panose="020B0606030504020204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9E9F7DE0-3FF6-463A-9C9B-E4A705AA381E}"/>
              </a:ext>
            </a:extLst>
          </p:cNvPr>
          <p:cNvSpPr/>
          <p:nvPr/>
        </p:nvSpPr>
        <p:spPr>
          <a:xfrm>
            <a:off x="252556" y="2647973"/>
            <a:ext cx="1000840" cy="1000840"/>
          </a:xfrm>
          <a:prstGeom prst="ellipse">
            <a:avLst/>
          </a:prstGeom>
          <a:solidFill>
            <a:srgbClr val="CB662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D502263-8413-4FF5-BFD3-F7305DF2EA7C}"/>
              </a:ext>
            </a:extLst>
          </p:cNvPr>
          <p:cNvSpPr/>
          <p:nvPr/>
        </p:nvSpPr>
        <p:spPr>
          <a:xfrm>
            <a:off x="430421" y="3012382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2063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4DDD237-2137-44B6-81D6-4EF995821BD2}"/>
              </a:ext>
            </a:extLst>
          </p:cNvPr>
          <p:cNvSpPr/>
          <p:nvPr/>
        </p:nvSpPr>
        <p:spPr>
          <a:xfrm>
            <a:off x="1256380" y="2948344"/>
            <a:ext cx="2378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</a:rPr>
              <a:t>Сумка </a:t>
            </a:r>
          </a:p>
          <a:p>
            <a:r>
              <a:rPr lang="ru-RU" dirty="0"/>
              <a:t>"</a:t>
            </a:r>
            <a:r>
              <a:rPr lang="en-US" dirty="0">
                <a:latin typeface="Open Sans" panose="020B0606030504020204" pitchFamily="34" charset="0"/>
              </a:rPr>
              <a:t>Romantic</a:t>
            </a:r>
            <a:r>
              <a:rPr lang="ru-RU" dirty="0"/>
              <a:t>"</a:t>
            </a:r>
            <a:endParaRPr lang="ru-RU" dirty="0">
              <a:latin typeface="Open Sans" panose="020B0606030504020204" pitchFamily="34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</a:rPr>
              <a:t>под бутылку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31A692-5F38-4AB2-A1DF-6BA317D38BE9}"/>
              </a:ext>
            </a:extLst>
          </p:cNvPr>
          <p:cNvSpPr txBox="1"/>
          <p:nvPr/>
        </p:nvSpPr>
        <p:spPr>
          <a:xfrm>
            <a:off x="1260128" y="866037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Прайс: 899 руб.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B92C15-AC42-4914-BF2B-AF6FA7866C42}"/>
              </a:ext>
            </a:extLst>
          </p:cNvPr>
          <p:cNvSpPr txBox="1"/>
          <p:nvPr/>
        </p:nvSpPr>
        <p:spPr>
          <a:xfrm>
            <a:off x="1253393" y="2152038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Прайс: 279 руб.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5103C5-887C-40E6-A590-06758E2C4116}"/>
              </a:ext>
            </a:extLst>
          </p:cNvPr>
          <p:cNvSpPr txBox="1"/>
          <p:nvPr/>
        </p:nvSpPr>
        <p:spPr>
          <a:xfrm>
            <a:off x="1253392" y="3844940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Прайс: 299 руб. </a:t>
            </a:r>
          </a:p>
        </p:txBody>
      </p:sp>
    </p:spTree>
    <p:extLst>
      <p:ext uri="{BB962C8B-B14F-4D97-AF65-F5344CB8AC3E}">
        <p14:creationId xmlns:p14="http://schemas.microsoft.com/office/powerpoint/2010/main" val="3859420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4B5447-CAD1-4E0D-B068-04FC7ECA44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11"/>
          <a:stretch/>
        </p:blipFill>
        <p:spPr>
          <a:xfrm>
            <a:off x="0" y="0"/>
            <a:ext cx="12192000" cy="658291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92F734-AFE6-4087-B916-527B7676FBF5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C0FEB73-7403-40AD-8D49-F7D7CD4EE9D9}"/>
              </a:ext>
            </a:extLst>
          </p:cNvPr>
          <p:cNvSpPr/>
          <p:nvPr/>
        </p:nvSpPr>
        <p:spPr>
          <a:xfrm>
            <a:off x="442431" y="5448107"/>
            <a:ext cx="1000840" cy="1000840"/>
          </a:xfrm>
          <a:prstGeom prst="ellipse">
            <a:avLst/>
          </a:prstGeom>
          <a:solidFill>
            <a:srgbClr val="B00116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D019035-3F17-4C87-BC94-020C5D7B3C75}"/>
              </a:ext>
            </a:extLst>
          </p:cNvPr>
          <p:cNvSpPr/>
          <p:nvPr/>
        </p:nvSpPr>
        <p:spPr>
          <a:xfrm>
            <a:off x="7096458" y="733746"/>
            <a:ext cx="2869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Набор винный «Купаж» </a:t>
            </a:r>
          </a:p>
          <a:p>
            <a:r>
              <a:rPr lang="ru-RU" dirty="0">
                <a:solidFill>
                  <a:schemeClr val="bg1"/>
                </a:solidFill>
              </a:rPr>
              <a:t>с шахматами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EE35B23-5850-45FA-A59D-10260EA055BB}"/>
              </a:ext>
            </a:extLst>
          </p:cNvPr>
          <p:cNvSpPr/>
          <p:nvPr/>
        </p:nvSpPr>
        <p:spPr>
          <a:xfrm>
            <a:off x="6095618" y="556492"/>
            <a:ext cx="1000840" cy="1000840"/>
          </a:xfrm>
          <a:prstGeom prst="ellipse">
            <a:avLst/>
          </a:prstGeom>
          <a:solidFill>
            <a:srgbClr val="B00116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DF33DB-71E6-4570-9D1F-29D9C4030AF1}"/>
              </a:ext>
            </a:extLst>
          </p:cNvPr>
          <p:cNvSpPr/>
          <p:nvPr/>
        </p:nvSpPr>
        <p:spPr>
          <a:xfrm>
            <a:off x="620296" y="5763861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3979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5F308D3-AA7E-46C9-B99D-8909C6D226DF}"/>
              </a:ext>
            </a:extLst>
          </p:cNvPr>
          <p:cNvSpPr/>
          <p:nvPr/>
        </p:nvSpPr>
        <p:spPr>
          <a:xfrm>
            <a:off x="6273483" y="872246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4651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032DE2-0BA1-4F5A-A300-42CC3094F6EE}"/>
              </a:ext>
            </a:extLst>
          </p:cNvPr>
          <p:cNvSpPr/>
          <p:nvPr/>
        </p:nvSpPr>
        <p:spPr>
          <a:xfrm>
            <a:off x="1443271" y="5668644"/>
            <a:ext cx="2869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Набор бокалов для вина «Медок»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1505E4-3224-4D01-ADCC-CB2F16E80A7F}"/>
              </a:ext>
            </a:extLst>
          </p:cNvPr>
          <p:cNvSpPr txBox="1"/>
          <p:nvPr/>
        </p:nvSpPr>
        <p:spPr>
          <a:xfrm>
            <a:off x="7096458" y="1372665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Прайс: 1 499 руб.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774915-BDCC-49E7-9B7E-BCE62AD4F4DE}"/>
              </a:ext>
            </a:extLst>
          </p:cNvPr>
          <p:cNvSpPr txBox="1"/>
          <p:nvPr/>
        </p:nvSpPr>
        <p:spPr>
          <a:xfrm>
            <a:off x="1474847" y="6280572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Прайс: 5 480 руб. </a:t>
            </a:r>
          </a:p>
        </p:txBody>
      </p:sp>
    </p:spTree>
    <p:extLst>
      <p:ext uri="{BB962C8B-B14F-4D97-AF65-F5344CB8AC3E}">
        <p14:creationId xmlns:p14="http://schemas.microsoft.com/office/powerpoint/2010/main" val="667121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42933F-8356-455B-8C4F-53DC7B349C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" y="0"/>
            <a:ext cx="12191122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92F734-AFE6-4087-B916-527B7676FBF5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C0FEB73-7403-40AD-8D49-F7D7CD4EE9D9}"/>
              </a:ext>
            </a:extLst>
          </p:cNvPr>
          <p:cNvSpPr/>
          <p:nvPr/>
        </p:nvSpPr>
        <p:spPr>
          <a:xfrm>
            <a:off x="1091315" y="987166"/>
            <a:ext cx="1000840" cy="1000840"/>
          </a:xfrm>
          <a:prstGeom prst="ellipse">
            <a:avLst/>
          </a:prstGeom>
          <a:solidFill>
            <a:srgbClr val="75474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5F308D3-AA7E-46C9-B99D-8909C6D226DF}"/>
              </a:ext>
            </a:extLst>
          </p:cNvPr>
          <p:cNvSpPr/>
          <p:nvPr/>
        </p:nvSpPr>
        <p:spPr>
          <a:xfrm>
            <a:off x="1269179" y="1302920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4657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D019035-3F17-4C87-BC94-020C5D7B3C75}"/>
              </a:ext>
            </a:extLst>
          </p:cNvPr>
          <p:cNvSpPr/>
          <p:nvPr/>
        </p:nvSpPr>
        <p:spPr>
          <a:xfrm>
            <a:off x="2092154" y="1270603"/>
            <a:ext cx="2869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Набор винный «Винотека»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C4C0E-7725-4114-9736-0FAAA57E3ADD}"/>
              </a:ext>
            </a:extLst>
          </p:cNvPr>
          <p:cNvSpPr txBox="1"/>
          <p:nvPr/>
        </p:nvSpPr>
        <p:spPr>
          <a:xfrm>
            <a:off x="2092154" y="1639935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Прайс: 2 490 руб. </a:t>
            </a:r>
          </a:p>
        </p:txBody>
      </p:sp>
    </p:spTree>
    <p:extLst>
      <p:ext uri="{BB962C8B-B14F-4D97-AF65-F5344CB8AC3E}">
        <p14:creationId xmlns:p14="http://schemas.microsoft.com/office/powerpoint/2010/main" val="3497910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6576A0-AAC9-4BC3-94C8-731AFE4ED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Текст 2">
            <a:hlinkClick r:id="rId3"/>
            <a:extLst>
              <a:ext uri="{FF2B5EF4-FFF2-40B4-BE49-F238E27FC236}">
                <a16:creationId xmlns:a16="http://schemas.microsoft.com/office/drawing/2014/main" id="{06B81C66-4402-42A4-B573-7DFA2D489227}"/>
              </a:ext>
            </a:extLst>
          </p:cNvPr>
          <p:cNvSpPr txBox="1">
            <a:spLocks/>
          </p:cNvSpPr>
          <p:nvPr/>
        </p:nvSpPr>
        <p:spPr>
          <a:xfrm>
            <a:off x="5563891" y="2215771"/>
            <a:ext cx="5556250" cy="60483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4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itchFamily="34" charset="0"/>
                <a:cs typeface="Verdana" pitchFamily="34" charset="0"/>
                <a:sym typeface="Arial"/>
              </a:rPr>
              <a:t>www.oceangifts.ru</a:t>
            </a:r>
            <a:endParaRPr lang="ru-RU" sz="40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  <a:sym typeface="Arial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856477-56B1-4C0E-A483-EB078AAFB4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062" y="3347636"/>
            <a:ext cx="3479907" cy="136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73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616F2F-6641-4F7E-9955-C1F56A56D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09" r="3915"/>
          <a:stretch/>
        </p:blipFill>
        <p:spPr>
          <a:xfrm>
            <a:off x="764" y="0"/>
            <a:ext cx="12190472" cy="6858000"/>
          </a:xfr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BD863D7F-199F-4381-87C9-4686F8D7575F}"/>
              </a:ext>
            </a:extLst>
          </p:cNvPr>
          <p:cNvSpPr/>
          <p:nvPr/>
        </p:nvSpPr>
        <p:spPr>
          <a:xfrm>
            <a:off x="34141" y="1393517"/>
            <a:ext cx="1000840" cy="1000840"/>
          </a:xfrm>
          <a:prstGeom prst="ellipse">
            <a:avLst/>
          </a:prstGeom>
          <a:solidFill>
            <a:srgbClr val="BDC89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58DD9C-E7E5-40C8-A7BC-C2703D7C3F60}"/>
              </a:ext>
            </a:extLst>
          </p:cNvPr>
          <p:cNvSpPr/>
          <p:nvPr/>
        </p:nvSpPr>
        <p:spPr>
          <a:xfrm>
            <a:off x="8234693" y="1667213"/>
            <a:ext cx="36273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Заварочный 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термос 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"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Hot point"</a:t>
            </a:r>
            <a:endParaRPr lang="ru-RU" dirty="0">
              <a:solidFill>
                <a:schemeClr val="bg1"/>
              </a:solidFill>
              <a:latin typeface="+mj-lt"/>
            </a:endParaRPr>
          </a:p>
          <a:p>
            <a:br>
              <a:rPr lang="ru-RU" dirty="0">
                <a:solidFill>
                  <a:schemeClr val="bg1"/>
                </a:solidFill>
                <a:latin typeface="+mj-lt"/>
              </a:rPr>
            </a:b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9019376-36EB-4A53-A47C-2F828976D4D4}"/>
              </a:ext>
            </a:extLst>
          </p:cNvPr>
          <p:cNvSpPr/>
          <p:nvPr/>
        </p:nvSpPr>
        <p:spPr>
          <a:xfrm>
            <a:off x="7233853" y="1577209"/>
            <a:ext cx="1000840" cy="1000840"/>
          </a:xfrm>
          <a:prstGeom prst="ellipse">
            <a:avLst/>
          </a:prstGeom>
          <a:solidFill>
            <a:srgbClr val="D3DD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C7FF37B-55EF-4F1F-8D6F-D2CC2217A743}"/>
              </a:ext>
            </a:extLst>
          </p:cNvPr>
          <p:cNvSpPr/>
          <p:nvPr/>
        </p:nvSpPr>
        <p:spPr>
          <a:xfrm>
            <a:off x="212006" y="1717800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5418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526A7A-5637-46FD-A284-F592F9FEA3F1}"/>
              </a:ext>
            </a:extLst>
          </p:cNvPr>
          <p:cNvSpPr/>
          <p:nvPr/>
        </p:nvSpPr>
        <p:spPr>
          <a:xfrm>
            <a:off x="7411718" y="1893937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5417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C71AEFA-2921-4C61-BEBD-35293185D09D}"/>
              </a:ext>
            </a:extLst>
          </p:cNvPr>
          <p:cNvSpPr/>
          <p:nvPr/>
        </p:nvSpPr>
        <p:spPr>
          <a:xfrm>
            <a:off x="993851" y="1487186"/>
            <a:ext cx="3627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Бутылка для воды 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"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Wellness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" 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в силиконовом 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чехле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8C0FE01-E287-4C23-8105-BB398B668ED9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C8C219-AA68-474D-8B57-D1E2F4DE86A0}"/>
              </a:ext>
            </a:extLst>
          </p:cNvPr>
          <p:cNvSpPr txBox="1"/>
          <p:nvPr/>
        </p:nvSpPr>
        <p:spPr>
          <a:xfrm>
            <a:off x="8342293" y="2649019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Прайс: ___ руб.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99DB4-6784-47C5-B1FF-F2DCA4BF3CE7}"/>
              </a:ext>
            </a:extLst>
          </p:cNvPr>
          <p:cNvSpPr txBox="1"/>
          <p:nvPr/>
        </p:nvSpPr>
        <p:spPr>
          <a:xfrm>
            <a:off x="993851" y="2781184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Прайс: __ руб. </a:t>
            </a:r>
          </a:p>
        </p:txBody>
      </p:sp>
    </p:spTree>
    <p:extLst>
      <p:ext uri="{BB962C8B-B14F-4D97-AF65-F5344CB8AC3E}">
        <p14:creationId xmlns:p14="http://schemas.microsoft.com/office/powerpoint/2010/main" val="135833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340071-859D-4C41-8715-1B5329003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" y="0"/>
            <a:ext cx="12190011" cy="6858000"/>
          </a:xfr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D4D8D52-7CA7-4E90-B333-AC8E761483EB}"/>
              </a:ext>
            </a:extLst>
          </p:cNvPr>
          <p:cNvSpPr/>
          <p:nvPr/>
        </p:nvSpPr>
        <p:spPr>
          <a:xfrm>
            <a:off x="2103917" y="1017307"/>
            <a:ext cx="1000840" cy="1000840"/>
          </a:xfrm>
          <a:prstGeom prst="ellipse">
            <a:avLst/>
          </a:prstGeom>
          <a:solidFill>
            <a:srgbClr val="B361A1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508F93-55A2-46CB-9394-06A331267A3E}"/>
              </a:ext>
            </a:extLst>
          </p:cNvPr>
          <p:cNvSpPr/>
          <p:nvPr/>
        </p:nvSpPr>
        <p:spPr>
          <a:xfrm>
            <a:off x="2281782" y="1333061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1060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573E56-5E39-435A-B834-A6463EE82960}"/>
              </a:ext>
            </a:extLst>
          </p:cNvPr>
          <p:cNvSpPr/>
          <p:nvPr/>
        </p:nvSpPr>
        <p:spPr>
          <a:xfrm>
            <a:off x="3104757" y="1240728"/>
            <a:ext cx="3627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Стакан "</a:t>
            </a:r>
            <a:r>
              <a:rPr lang="ru-RU" dirty="0" err="1">
                <a:latin typeface="+mj-lt"/>
              </a:rPr>
              <a:t>Natural</a:t>
            </a:r>
            <a:r>
              <a:rPr lang="ru-RU" dirty="0">
                <a:latin typeface="+mj-lt"/>
              </a:rPr>
              <a:t>" </a:t>
            </a:r>
          </a:p>
          <a:p>
            <a:r>
              <a:rPr lang="ru-RU" dirty="0">
                <a:latin typeface="+mj-lt"/>
              </a:rPr>
              <a:t>из бамбукового волокна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E6AAAF-CFCF-4360-AF69-F36BD4D73FC9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88A03E-445B-4597-BDCC-70945C55E2DC}"/>
              </a:ext>
            </a:extLst>
          </p:cNvPr>
          <p:cNvSpPr txBox="1"/>
          <p:nvPr/>
        </p:nvSpPr>
        <p:spPr>
          <a:xfrm>
            <a:off x="3104757" y="1925814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Прайс: 169 руб. </a:t>
            </a:r>
          </a:p>
        </p:txBody>
      </p:sp>
    </p:spTree>
    <p:extLst>
      <p:ext uri="{BB962C8B-B14F-4D97-AF65-F5344CB8AC3E}">
        <p14:creationId xmlns:p14="http://schemas.microsoft.com/office/powerpoint/2010/main" val="359794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1D6FC3-4867-4706-ABF5-6A402F024A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7" t="12420" r="12026" b="6848"/>
          <a:stretch/>
        </p:blipFill>
        <p:spPr>
          <a:xfrm>
            <a:off x="11764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2F1B1956-245C-4FDF-97D9-2E83D5C404B8}"/>
              </a:ext>
            </a:extLst>
          </p:cNvPr>
          <p:cNvSpPr/>
          <p:nvPr/>
        </p:nvSpPr>
        <p:spPr>
          <a:xfrm>
            <a:off x="6383527" y="1118267"/>
            <a:ext cx="1000840" cy="1000840"/>
          </a:xfrm>
          <a:prstGeom prst="ellipse">
            <a:avLst/>
          </a:prstGeom>
          <a:solidFill>
            <a:srgbClr val="4A1F0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33D840-00FB-4789-95B0-03F25032037F}"/>
              </a:ext>
            </a:extLst>
          </p:cNvPr>
          <p:cNvSpPr/>
          <p:nvPr/>
        </p:nvSpPr>
        <p:spPr>
          <a:xfrm>
            <a:off x="3453200" y="2878397"/>
            <a:ext cx="2342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Бутылка для воды «Фитнес» </a:t>
            </a:r>
          </a:p>
          <a:p>
            <a:r>
              <a:rPr lang="ru-RU" dirty="0">
                <a:latin typeface="+mj-lt"/>
              </a:rPr>
              <a:t>в покрытии «пудра»</a:t>
            </a:r>
            <a:br>
              <a:rPr lang="ru-RU" dirty="0"/>
            </a:br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85D5F30-5F00-4973-8D2C-846F8B2202D4}"/>
              </a:ext>
            </a:extLst>
          </p:cNvPr>
          <p:cNvSpPr/>
          <p:nvPr/>
        </p:nvSpPr>
        <p:spPr>
          <a:xfrm>
            <a:off x="9173167" y="2034579"/>
            <a:ext cx="1000840" cy="1000840"/>
          </a:xfrm>
          <a:prstGeom prst="ellipse">
            <a:avLst/>
          </a:prstGeom>
          <a:solidFill>
            <a:srgbClr val="45584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C7299F2-89E2-411D-A6D5-8A3ADD73FA09}"/>
              </a:ext>
            </a:extLst>
          </p:cNvPr>
          <p:cNvSpPr/>
          <p:nvPr/>
        </p:nvSpPr>
        <p:spPr>
          <a:xfrm>
            <a:off x="6573156" y="1434021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6329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49790E-D226-4F3D-BC63-41494224B503}"/>
              </a:ext>
            </a:extLst>
          </p:cNvPr>
          <p:cNvSpPr/>
          <p:nvPr/>
        </p:nvSpPr>
        <p:spPr>
          <a:xfrm>
            <a:off x="7343251" y="1268383"/>
            <a:ext cx="2456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+mj-lt"/>
              </a:rPr>
              <a:t>Термостакан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«Монтана» 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в покрытии «пудра»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A484044-0EBC-4AA3-9C70-5059E145CCAA}"/>
              </a:ext>
            </a:extLst>
          </p:cNvPr>
          <p:cNvSpPr/>
          <p:nvPr/>
        </p:nvSpPr>
        <p:spPr>
          <a:xfrm>
            <a:off x="2433073" y="2860681"/>
            <a:ext cx="1000840" cy="1000840"/>
          </a:xfrm>
          <a:prstGeom prst="ellipse">
            <a:avLst/>
          </a:prstGeom>
          <a:solidFill>
            <a:srgbClr val="AB7D59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65FB688-1F1D-4FE6-9509-4E2857ECCBAA}"/>
              </a:ext>
            </a:extLst>
          </p:cNvPr>
          <p:cNvSpPr/>
          <p:nvPr/>
        </p:nvSpPr>
        <p:spPr>
          <a:xfrm>
            <a:off x="9342869" y="2350333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6350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FF98E2-FEBD-42A1-B337-7E41F1C3022F}"/>
              </a:ext>
            </a:extLst>
          </p:cNvPr>
          <p:cNvSpPr/>
          <p:nvPr/>
        </p:nvSpPr>
        <p:spPr>
          <a:xfrm>
            <a:off x="2630225" y="3176435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6358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24358C2-75F9-476C-9EF1-33FCB391803B}"/>
              </a:ext>
            </a:extLst>
          </p:cNvPr>
          <p:cNvSpPr/>
          <p:nvPr/>
        </p:nvSpPr>
        <p:spPr>
          <a:xfrm>
            <a:off x="10133250" y="2192229"/>
            <a:ext cx="17728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Термостакан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«Европа»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 покрытии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«пудра»</a:t>
            </a:r>
            <a:br>
              <a:rPr lang="ru-RU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45F348D-2879-44CA-B9BD-6C7F00BB662E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37AB9C-1720-43E4-9D9C-83AD37977DAF}"/>
              </a:ext>
            </a:extLst>
          </p:cNvPr>
          <p:cNvSpPr txBox="1"/>
          <p:nvPr/>
        </p:nvSpPr>
        <p:spPr>
          <a:xfrm>
            <a:off x="3474670" y="3797015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Прайс: 699 руб.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6C1553-DDD1-4142-B702-E5B9D48FC2FF}"/>
              </a:ext>
            </a:extLst>
          </p:cNvPr>
          <p:cNvSpPr txBox="1"/>
          <p:nvPr/>
        </p:nvSpPr>
        <p:spPr>
          <a:xfrm>
            <a:off x="7327338" y="2192229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Прайс: 999 руб.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D3CCE0-C5AE-4681-BBA5-DB939469E8C8}"/>
              </a:ext>
            </a:extLst>
          </p:cNvPr>
          <p:cNvSpPr txBox="1"/>
          <p:nvPr/>
        </p:nvSpPr>
        <p:spPr>
          <a:xfrm>
            <a:off x="10174007" y="3367413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Прайс: 499 руб. </a:t>
            </a:r>
          </a:p>
        </p:txBody>
      </p:sp>
    </p:spTree>
    <p:extLst>
      <p:ext uri="{BB962C8B-B14F-4D97-AF65-F5344CB8AC3E}">
        <p14:creationId xmlns:p14="http://schemas.microsoft.com/office/powerpoint/2010/main" val="40210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EFF461-D3FE-4AD9-BC33-96AA09306C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" t="2375" r="2427" b="53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A1175FDA-0CB4-40C3-B580-90AF8795F494}"/>
              </a:ext>
            </a:extLst>
          </p:cNvPr>
          <p:cNvSpPr/>
          <p:nvPr/>
        </p:nvSpPr>
        <p:spPr>
          <a:xfrm>
            <a:off x="1149990" y="200270"/>
            <a:ext cx="1000840" cy="1000840"/>
          </a:xfrm>
          <a:prstGeom prst="ellipse">
            <a:avLst/>
          </a:prstGeom>
          <a:solidFill>
            <a:srgbClr val="BDC89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A8F629-B787-42BF-B02F-C67761421772}"/>
              </a:ext>
            </a:extLst>
          </p:cNvPr>
          <p:cNvSpPr/>
          <p:nvPr/>
        </p:nvSpPr>
        <p:spPr>
          <a:xfrm>
            <a:off x="1327855" y="516024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4653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727E9E-885F-4D2F-9E69-749D0BACA306}"/>
              </a:ext>
            </a:extLst>
          </p:cNvPr>
          <p:cNvSpPr/>
          <p:nvPr/>
        </p:nvSpPr>
        <p:spPr>
          <a:xfrm>
            <a:off x="2150830" y="376762"/>
            <a:ext cx="3627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Штопор автоматический «Сомелье», 500 </a:t>
            </a:r>
            <a:r>
              <a:rPr lang="ru-RU" dirty="0" err="1">
                <a:latin typeface="+mj-lt"/>
              </a:rPr>
              <a:t>mAh</a:t>
            </a:r>
            <a:br>
              <a:rPr lang="ru-RU" dirty="0"/>
            </a:b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CC64C14-1FA6-447E-A9E6-C15353B39C1D}"/>
              </a:ext>
            </a:extLst>
          </p:cNvPr>
          <p:cNvSpPr/>
          <p:nvPr/>
        </p:nvSpPr>
        <p:spPr>
          <a:xfrm>
            <a:off x="1522726" y="1547846"/>
            <a:ext cx="1000840" cy="1000840"/>
          </a:xfrm>
          <a:prstGeom prst="ellipse">
            <a:avLst/>
          </a:prstGeom>
          <a:solidFill>
            <a:srgbClr val="C2895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207304-4D6F-4859-A40A-37F1A9086ACF}"/>
              </a:ext>
            </a:extLst>
          </p:cNvPr>
          <p:cNvSpPr/>
          <p:nvPr/>
        </p:nvSpPr>
        <p:spPr>
          <a:xfrm>
            <a:off x="1719966" y="1878222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4654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E8E1858-5095-467D-B5A0-9598240F1155}"/>
              </a:ext>
            </a:extLst>
          </p:cNvPr>
          <p:cNvSpPr/>
          <p:nvPr/>
        </p:nvSpPr>
        <p:spPr>
          <a:xfrm>
            <a:off x="2542941" y="1777916"/>
            <a:ext cx="2443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Штопор электрический </a:t>
            </a:r>
          </a:p>
          <a:p>
            <a:r>
              <a:rPr lang="ru-RU" dirty="0">
                <a:latin typeface="+mj-lt"/>
              </a:rPr>
              <a:t>«</a:t>
            </a:r>
            <a:r>
              <a:rPr lang="ru-RU" dirty="0" err="1">
                <a:latin typeface="+mj-lt"/>
              </a:rPr>
              <a:t>Кавист</a:t>
            </a:r>
            <a:r>
              <a:rPr lang="ru-RU" dirty="0">
                <a:latin typeface="+mj-lt"/>
              </a:rPr>
              <a:t>»</a:t>
            </a:r>
            <a:br>
              <a:rPr lang="ru-RU" dirty="0">
                <a:solidFill>
                  <a:schemeClr val="bg1"/>
                </a:solidFill>
                <a:latin typeface="+mj-lt"/>
              </a:rPr>
            </a:b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205CD5C-8DBC-4151-8480-9D9E47D7E7DE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C7AF6-C8C9-463D-A1C2-109B9505BF47}"/>
              </a:ext>
            </a:extLst>
          </p:cNvPr>
          <p:cNvSpPr txBox="1"/>
          <p:nvPr/>
        </p:nvSpPr>
        <p:spPr>
          <a:xfrm>
            <a:off x="2182406" y="1039252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Прайс: 3899 руб.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CFB298-0D17-4323-9AF5-4C8E150EA78D}"/>
              </a:ext>
            </a:extLst>
          </p:cNvPr>
          <p:cNvSpPr txBox="1"/>
          <p:nvPr/>
        </p:nvSpPr>
        <p:spPr>
          <a:xfrm>
            <a:off x="2542941" y="2432220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Прайс: 1399 руб. </a:t>
            </a:r>
          </a:p>
        </p:txBody>
      </p:sp>
    </p:spTree>
    <p:extLst>
      <p:ext uri="{BB962C8B-B14F-4D97-AF65-F5344CB8AC3E}">
        <p14:creationId xmlns:p14="http://schemas.microsoft.com/office/powerpoint/2010/main" val="310316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33BA1D-EEDB-4A35-854C-F7B0727472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" t="6074" r="-6" b="-532"/>
          <a:stretch/>
        </p:blipFill>
        <p:spPr>
          <a:xfrm>
            <a:off x="-764" y="0"/>
            <a:ext cx="12192000" cy="6668334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5EBC9C34-6821-4512-BE62-9528697F626F}"/>
              </a:ext>
            </a:extLst>
          </p:cNvPr>
          <p:cNvSpPr/>
          <p:nvPr/>
        </p:nvSpPr>
        <p:spPr>
          <a:xfrm>
            <a:off x="507174" y="4617060"/>
            <a:ext cx="1000840" cy="1000840"/>
          </a:xfrm>
          <a:prstGeom prst="ellipse">
            <a:avLst/>
          </a:prstGeom>
          <a:solidFill>
            <a:srgbClr val="652A0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8BB00D-C752-4125-A1B7-49742422BB3C}"/>
              </a:ext>
            </a:extLst>
          </p:cNvPr>
          <p:cNvSpPr/>
          <p:nvPr/>
        </p:nvSpPr>
        <p:spPr>
          <a:xfrm>
            <a:off x="685039" y="4932814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3918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5F8BA4-40FA-4F78-AB82-44C3C429BA6F}"/>
              </a:ext>
            </a:extLst>
          </p:cNvPr>
          <p:cNvSpPr/>
          <p:nvPr/>
        </p:nvSpPr>
        <p:spPr>
          <a:xfrm>
            <a:off x="1511118" y="4660807"/>
            <a:ext cx="36273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Электрическая мельница "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Salt&amp;Pepper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" 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для специй двойная</a:t>
            </a:r>
            <a:br>
              <a:rPr lang="ru-RU" dirty="0">
                <a:latin typeface="+mj-lt"/>
              </a:rPr>
            </a:br>
            <a:br>
              <a:rPr lang="ru-RU" dirty="0">
                <a:solidFill>
                  <a:schemeClr val="bg1"/>
                </a:solidFill>
                <a:latin typeface="+mj-lt"/>
              </a:rPr>
            </a:b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2222B17-946C-4AF0-83F7-C746719B01E1}"/>
              </a:ext>
            </a:extLst>
          </p:cNvPr>
          <p:cNvSpPr/>
          <p:nvPr/>
        </p:nvSpPr>
        <p:spPr>
          <a:xfrm>
            <a:off x="8657647" y="4844860"/>
            <a:ext cx="1000840" cy="1000840"/>
          </a:xfrm>
          <a:prstGeom prst="ellipse">
            <a:avLst/>
          </a:prstGeom>
          <a:solidFill>
            <a:srgbClr val="1E1413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FDFBE51-CA2E-4D40-A3D9-0DA5049B8EAB}"/>
              </a:ext>
            </a:extLst>
          </p:cNvPr>
          <p:cNvSpPr/>
          <p:nvPr/>
        </p:nvSpPr>
        <p:spPr>
          <a:xfrm>
            <a:off x="8835894" y="5160614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3919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E774F45-79CF-4584-A58C-526935FBB000}"/>
              </a:ext>
            </a:extLst>
          </p:cNvPr>
          <p:cNvSpPr/>
          <p:nvPr/>
        </p:nvSpPr>
        <p:spPr>
          <a:xfrm>
            <a:off x="9658487" y="4922370"/>
            <a:ext cx="2422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Электрическая 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мельница "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Grinder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" 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для специй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1F46459-8945-4152-BEBF-2737B988A60B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19DFF-1645-44AE-A75D-62F2E60EBB3A}"/>
              </a:ext>
            </a:extLst>
          </p:cNvPr>
          <p:cNvSpPr txBox="1"/>
          <p:nvPr/>
        </p:nvSpPr>
        <p:spPr>
          <a:xfrm>
            <a:off x="1453038" y="5570383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Прайс: 1699 руб.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4ED7B-C39D-4DF5-A75F-24AB43F3FF9E}"/>
              </a:ext>
            </a:extLst>
          </p:cNvPr>
          <p:cNvSpPr txBox="1"/>
          <p:nvPr/>
        </p:nvSpPr>
        <p:spPr>
          <a:xfrm>
            <a:off x="9658487" y="5818911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Прайс: 899 руб. </a:t>
            </a:r>
          </a:p>
        </p:txBody>
      </p:sp>
    </p:spTree>
    <p:extLst>
      <p:ext uri="{BB962C8B-B14F-4D97-AF65-F5344CB8AC3E}">
        <p14:creationId xmlns:p14="http://schemas.microsoft.com/office/powerpoint/2010/main" val="278429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6C3BF2-B170-4343-81CC-A0CE77BB6F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28" r="34392"/>
          <a:stretch/>
        </p:blipFill>
        <p:spPr>
          <a:xfrm>
            <a:off x="0" y="0"/>
            <a:ext cx="676405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64BC70-F5DD-4A81-B7AE-4D17DEB734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08" t="18676" r="9611" b="6393"/>
          <a:stretch/>
        </p:blipFill>
        <p:spPr>
          <a:xfrm>
            <a:off x="7428009" y="526944"/>
            <a:ext cx="4179209" cy="5562976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E987D5DC-2B9D-4C78-B860-DFAE1D8C099F}"/>
              </a:ext>
            </a:extLst>
          </p:cNvPr>
          <p:cNvSpPr/>
          <p:nvPr/>
        </p:nvSpPr>
        <p:spPr>
          <a:xfrm>
            <a:off x="2702678" y="554002"/>
            <a:ext cx="1000840" cy="1000840"/>
          </a:xfrm>
          <a:prstGeom prst="ellipse">
            <a:avLst/>
          </a:prstGeom>
          <a:solidFill>
            <a:srgbClr val="B8957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27613E-2050-4059-A6B7-06BB40920ECC}"/>
              </a:ext>
            </a:extLst>
          </p:cNvPr>
          <p:cNvSpPr/>
          <p:nvPr/>
        </p:nvSpPr>
        <p:spPr>
          <a:xfrm>
            <a:off x="2896378" y="869756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5413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F56195-E21F-457A-BD9C-4DE3AEB710FD}"/>
              </a:ext>
            </a:extLst>
          </p:cNvPr>
          <p:cNvSpPr/>
          <p:nvPr/>
        </p:nvSpPr>
        <p:spPr>
          <a:xfrm>
            <a:off x="3703518" y="647671"/>
            <a:ext cx="2473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Портативный блендер </a:t>
            </a:r>
          </a:p>
          <a:p>
            <a:r>
              <a:rPr lang="ru-RU" dirty="0">
                <a:latin typeface="+mj-lt"/>
              </a:rPr>
              <a:t>"</a:t>
            </a:r>
            <a:r>
              <a:rPr lang="en-US" dirty="0" err="1">
                <a:latin typeface="+mj-lt"/>
              </a:rPr>
              <a:t>Smoozy</a:t>
            </a:r>
            <a:r>
              <a:rPr lang="en-US" dirty="0">
                <a:latin typeface="+mj-lt"/>
              </a:rPr>
              <a:t>"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FB31B85-FD71-4CBC-A156-C31AF82CCD66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3AA6E4-66FD-43DD-934D-F2EE507FE9B3}"/>
              </a:ext>
            </a:extLst>
          </p:cNvPr>
          <p:cNvSpPr txBox="1"/>
          <p:nvPr/>
        </p:nvSpPr>
        <p:spPr>
          <a:xfrm>
            <a:off x="3735094" y="1295338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Прайс: 2 799 руб. </a:t>
            </a:r>
          </a:p>
        </p:txBody>
      </p:sp>
    </p:spTree>
    <p:extLst>
      <p:ext uri="{BB962C8B-B14F-4D97-AF65-F5344CB8AC3E}">
        <p14:creationId xmlns:p14="http://schemas.microsoft.com/office/powerpoint/2010/main" val="402101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7631E2-9B3A-4080-99EC-7DA7F6CC4F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" t="5324"/>
          <a:stretch/>
        </p:blipFill>
        <p:spPr>
          <a:xfrm>
            <a:off x="0" y="-303323"/>
            <a:ext cx="12192001" cy="6886241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689BBB9E-5988-4F0C-B711-3CB85F363670}"/>
              </a:ext>
            </a:extLst>
          </p:cNvPr>
          <p:cNvSpPr/>
          <p:nvPr/>
        </p:nvSpPr>
        <p:spPr>
          <a:xfrm>
            <a:off x="319216" y="5170390"/>
            <a:ext cx="1000840" cy="1000840"/>
          </a:xfrm>
          <a:prstGeom prst="ellipse">
            <a:avLst/>
          </a:prstGeom>
          <a:solidFill>
            <a:srgbClr val="47231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B2B9BE-DC92-425C-96D3-FFB378268E56}"/>
              </a:ext>
            </a:extLst>
          </p:cNvPr>
          <p:cNvSpPr/>
          <p:nvPr/>
        </p:nvSpPr>
        <p:spPr>
          <a:xfrm>
            <a:off x="497081" y="5486144"/>
            <a:ext cx="822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5042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80BA21-DDF1-4750-A372-4BCFC9E4DED2}"/>
              </a:ext>
            </a:extLst>
          </p:cNvPr>
          <p:cNvSpPr/>
          <p:nvPr/>
        </p:nvSpPr>
        <p:spPr>
          <a:xfrm>
            <a:off x="1320056" y="5351623"/>
            <a:ext cx="1714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Набор для сыра </a:t>
            </a:r>
          </a:p>
          <a:p>
            <a:r>
              <a:rPr lang="ru-RU" dirty="0">
                <a:latin typeface="+mj-lt"/>
              </a:rPr>
              <a:t>«</a:t>
            </a:r>
            <a:r>
              <a:rPr lang="en-US" dirty="0">
                <a:latin typeface="+mj-lt"/>
              </a:rPr>
              <a:t>Four Cheeses</a:t>
            </a:r>
            <a:r>
              <a:rPr lang="ru-RU" dirty="0">
                <a:latin typeface="+mj-lt"/>
              </a:rPr>
              <a:t>»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CEF056-473E-4B2B-9DB5-B4D8F26DC20F}"/>
              </a:ext>
            </a:extLst>
          </p:cNvPr>
          <p:cNvSpPr/>
          <p:nvPr/>
        </p:nvSpPr>
        <p:spPr>
          <a:xfrm>
            <a:off x="0" y="6582918"/>
            <a:ext cx="12191236" cy="307399"/>
          </a:xfrm>
          <a:prstGeom prst="rect">
            <a:avLst/>
          </a:prstGeom>
          <a:solidFill>
            <a:srgbClr val="EBC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949B51-0B55-4B1F-8C4F-F1DA4444EE23}"/>
              </a:ext>
            </a:extLst>
          </p:cNvPr>
          <p:cNvSpPr txBox="1"/>
          <p:nvPr/>
        </p:nvSpPr>
        <p:spPr>
          <a:xfrm>
            <a:off x="1320056" y="5986564"/>
            <a:ext cx="19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Прайс: 1199 руб. </a:t>
            </a:r>
          </a:p>
        </p:txBody>
      </p:sp>
    </p:spTree>
    <p:extLst>
      <p:ext uri="{BB962C8B-B14F-4D97-AF65-F5344CB8AC3E}">
        <p14:creationId xmlns:p14="http://schemas.microsoft.com/office/powerpoint/2010/main" val="42250781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10300</TotalTime>
  <Words>629</Words>
  <Application>Microsoft Office PowerPoint</Application>
  <PresentationFormat>Широкоэкранный</PresentationFormat>
  <Paragraphs>183</Paragraphs>
  <Slides>28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марта</dc:title>
  <dc:creator>А</dc:creator>
  <cp:lastModifiedBy>А</cp:lastModifiedBy>
  <cp:revision>222</cp:revision>
  <dcterms:created xsi:type="dcterms:W3CDTF">2021-11-10T06:14:05Z</dcterms:created>
  <dcterms:modified xsi:type="dcterms:W3CDTF">2021-12-29T09:01:48Z</dcterms:modified>
</cp:coreProperties>
</file>